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77" r:id="rId3"/>
    <p:sldId id="258" r:id="rId4"/>
    <p:sldId id="274" r:id="rId5"/>
    <p:sldId id="275" r:id="rId6"/>
    <p:sldId id="276" r:id="rId7"/>
    <p:sldId id="278" r:id="rId8"/>
    <p:sldId id="260" r:id="rId9"/>
    <p:sldId id="262" r:id="rId10"/>
    <p:sldId id="263" r:id="rId11"/>
    <p:sldId id="264" r:id="rId12"/>
    <p:sldId id="265" r:id="rId13"/>
    <p:sldId id="266" r:id="rId14"/>
    <p:sldId id="267" r:id="rId15"/>
    <p:sldId id="268" r:id="rId16"/>
    <p:sldId id="269" r:id="rId17"/>
    <p:sldId id="261" r:id="rId18"/>
    <p:sldId id="259" r:id="rId19"/>
    <p:sldId id="271" r:id="rId20"/>
    <p:sldId id="279"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6ACB286-DDF1-4665-AAE4-59F10FFEE49E}">
          <p14:sldIdLst>
            <p14:sldId id="256"/>
          </p14:sldIdLst>
        </p14:section>
        <p14:section name="Overview" id="{2602E400-C716-4622-9E3D-BA824AC132A8}">
          <p14:sldIdLst>
            <p14:sldId id="277"/>
            <p14:sldId id="258"/>
            <p14:sldId id="274"/>
            <p14:sldId id="275"/>
            <p14:sldId id="276"/>
          </p14:sldIdLst>
        </p14:section>
        <p14:section name="INpact Setup Guide" id="{F556D537-744E-4610-9C7A-BC969920E6DC}">
          <p14:sldIdLst>
            <p14:sldId id="278"/>
            <p14:sldId id="260"/>
            <p14:sldId id="262"/>
            <p14:sldId id="263"/>
            <p14:sldId id="264"/>
            <p14:sldId id="265"/>
            <p14:sldId id="266"/>
            <p14:sldId id="267"/>
            <p14:sldId id="268"/>
            <p14:sldId id="269"/>
            <p14:sldId id="261"/>
            <p14:sldId id="259"/>
            <p14:sldId id="271"/>
            <p14:sldId id="279"/>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CA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4660"/>
  </p:normalViewPr>
  <p:slideViewPr>
    <p:cSldViewPr snapToGrid="0" showGuides="1">
      <p:cViewPr varScale="1">
        <p:scale>
          <a:sx n="72" d="100"/>
          <a:sy n="72" d="100"/>
        </p:scale>
        <p:origin x="252" y="52"/>
      </p:cViewPr>
      <p:guideLst>
        <p:guide orient="horz" pos="2183"/>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11/3/2019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151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11/3/2019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0331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11/3/2019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023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2108201"/>
            <a:ext cx="10058400" cy="3760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11/3/2019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1065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11/3/2019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113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11/3/2019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3868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11/3/2019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125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11/3/2019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129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11/3/2019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1256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11/3/2019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92980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11/3/2019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5207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11/3/2019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56388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30" r:id="rId5"/>
    <p:sldLayoutId id="2147483724" r:id="rId6"/>
    <p:sldLayoutId id="2147483725" r:id="rId7"/>
    <p:sldLayoutId id="2147483726" r:id="rId8"/>
    <p:sldLayoutId id="2147483729" r:id="rId9"/>
    <p:sldLayoutId id="2147483727" r:id="rId10"/>
    <p:sldLayoutId id="2147483728"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cid:image001.png@01D5641A.7AEB35A0" TargetMode="External"/><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cid:image002.png@01D5641A.7AEB35A0" TargetMode="External"/><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www.ixxat.com/support/file-and-documents-download/inpact" TargetMode="External"/><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6" Type="http://schemas.microsoft.com/office/2007/relationships/hdphoto" Target="../media/hdphoto5.wdp"/><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8.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6.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7.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CDFB9-14F2-4628-96C2-2384CC342E76}"/>
              </a:ext>
            </a:extLst>
          </p:cNvPr>
          <p:cNvPicPr>
            <a:picLocks noChangeAspect="1"/>
          </p:cNvPicPr>
          <p:nvPr/>
        </p:nvPicPr>
        <p:blipFill rotWithShape="1">
          <a:blip r:embed="rId2"/>
          <a:srcRect t="15730"/>
          <a:stretch/>
        </p:blipFill>
        <p:spPr>
          <a:xfrm>
            <a:off x="-1" y="10"/>
            <a:ext cx="12191999" cy="6857990"/>
          </a:xfrm>
          <a:prstGeom prst="rect">
            <a:avLst/>
          </a:prstGeom>
        </p:spPr>
      </p:pic>
      <p:sp>
        <p:nvSpPr>
          <p:cNvPr id="9" name="Rectangle 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BCD8930-694D-4566-AADF-DC86AE4E23EE}"/>
              </a:ext>
            </a:extLst>
          </p:cNvPr>
          <p:cNvSpPr>
            <a:spLocks noGrp="1"/>
          </p:cNvSpPr>
          <p:nvPr>
            <p:ph type="ctrTitle"/>
          </p:nvPr>
        </p:nvSpPr>
        <p:spPr>
          <a:xfrm>
            <a:off x="735791" y="3331444"/>
            <a:ext cx="6470693" cy="1229306"/>
          </a:xfrm>
        </p:spPr>
        <p:txBody>
          <a:bodyPr>
            <a:noAutofit/>
          </a:bodyPr>
          <a:lstStyle/>
          <a:p>
            <a:r>
              <a:rPr kumimoji="1" lang="en-US" altLang="ja-JP" sz="3600" dirty="0" err="1">
                <a:solidFill>
                  <a:schemeClr val="tx1"/>
                </a:solidFill>
              </a:rPr>
              <a:t>ixxat</a:t>
            </a:r>
            <a:r>
              <a:rPr kumimoji="1" lang="en-US" altLang="ja-JP" sz="3600" dirty="0">
                <a:solidFill>
                  <a:schemeClr val="tx1"/>
                </a:solidFill>
              </a:rPr>
              <a:t> </a:t>
            </a:r>
            <a:r>
              <a:rPr kumimoji="1" lang="en-US" altLang="ja-JP" sz="3600" dirty="0" err="1">
                <a:solidFill>
                  <a:schemeClr val="tx1"/>
                </a:solidFill>
              </a:rPr>
              <a:t>INpact</a:t>
            </a:r>
            <a:r>
              <a:rPr kumimoji="1" lang="en-US" altLang="ja-JP" sz="3600" dirty="0">
                <a:solidFill>
                  <a:schemeClr val="tx1"/>
                </a:solidFill>
              </a:rPr>
              <a:t> Ethernet/IP</a:t>
            </a:r>
            <a:br>
              <a:rPr kumimoji="1" lang="en-US" altLang="ja-JP" sz="3600" dirty="0">
                <a:solidFill>
                  <a:schemeClr val="tx1"/>
                </a:solidFill>
              </a:rPr>
            </a:br>
            <a:r>
              <a:rPr kumimoji="1" lang="en-US" altLang="ja-JP" sz="3600" dirty="0">
                <a:solidFill>
                  <a:schemeClr val="tx1"/>
                </a:solidFill>
              </a:rPr>
              <a:t>Slave </a:t>
            </a:r>
            <a:r>
              <a:rPr kumimoji="1" lang="en-US" altLang="ja-JP" sz="3600" dirty="0" err="1">
                <a:solidFill>
                  <a:schemeClr val="tx1"/>
                </a:solidFill>
              </a:rPr>
              <a:t>Pcle</a:t>
            </a:r>
            <a:r>
              <a:rPr kumimoji="1" lang="en-US" altLang="ja-JP" sz="3600" dirty="0">
                <a:solidFill>
                  <a:schemeClr val="tx1"/>
                </a:solidFill>
              </a:rPr>
              <a:t> Setup Guide on Ubuntu</a:t>
            </a:r>
            <a:endParaRPr kumimoji="1" lang="ja-JP" altLang="en-US" sz="3600" dirty="0">
              <a:solidFill>
                <a:schemeClr val="tx1"/>
              </a:solidFill>
            </a:endParaRPr>
          </a:p>
        </p:txBody>
      </p:sp>
      <p:sp>
        <p:nvSpPr>
          <p:cNvPr id="3" name="字幕 2">
            <a:extLst>
              <a:ext uri="{FF2B5EF4-FFF2-40B4-BE49-F238E27FC236}">
                <a16:creationId xmlns:a16="http://schemas.microsoft.com/office/drawing/2014/main" id="{3716C296-3F59-420E-AC53-3E03EFEBF191}"/>
              </a:ext>
            </a:extLst>
          </p:cNvPr>
          <p:cNvSpPr>
            <a:spLocks noGrp="1"/>
          </p:cNvSpPr>
          <p:nvPr>
            <p:ph type="subTitle" idx="1"/>
          </p:nvPr>
        </p:nvSpPr>
        <p:spPr>
          <a:xfrm>
            <a:off x="735791" y="4735799"/>
            <a:ext cx="6470693" cy="605256"/>
          </a:xfrm>
        </p:spPr>
        <p:txBody>
          <a:bodyPr>
            <a:normAutofit/>
          </a:bodyPr>
          <a:lstStyle/>
          <a:p>
            <a:r>
              <a:rPr kumimoji="1" lang="en-US" altLang="ja-JP" cap="none" spc="-50" dirty="0">
                <a:solidFill>
                  <a:srgbClr val="FFFFFF"/>
                </a:solidFill>
                <a:latin typeface="Calibri Light" panose="020F0302020204030204"/>
                <a:cs typeface="+mj-cs"/>
              </a:rPr>
              <a:t>By </a:t>
            </a:r>
            <a:r>
              <a:rPr kumimoji="1" lang="en-US" altLang="ja-JP" cap="none" spc="-50" dirty="0" err="1">
                <a:solidFill>
                  <a:srgbClr val="FFFFFF"/>
                </a:solidFill>
                <a:latin typeface="Calibri Light" panose="020F0302020204030204"/>
                <a:cs typeface="+mj-cs"/>
              </a:rPr>
              <a:t>kuwano</a:t>
            </a:r>
            <a:r>
              <a:rPr kumimoji="1" lang="en-US" altLang="ja-JP" cap="none" spc="-50" dirty="0">
                <a:solidFill>
                  <a:srgbClr val="FFFFFF"/>
                </a:solidFill>
                <a:latin typeface="Calibri Light" panose="020F0302020204030204"/>
                <a:cs typeface="+mj-cs"/>
              </a:rPr>
              <a:t> (@calm0815)</a:t>
            </a:r>
            <a:endParaRPr kumimoji="1" lang="ja-JP" altLang="en-US" dirty="0"/>
          </a:p>
        </p:txBody>
      </p:sp>
      <p:cxnSp>
        <p:nvCxnSpPr>
          <p:cNvPr id="11"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図 7">
            <a:extLst>
              <a:ext uri="{FF2B5EF4-FFF2-40B4-BE49-F238E27FC236}">
                <a16:creationId xmlns:a16="http://schemas.microsoft.com/office/drawing/2014/main" id="{AB2E8022-550F-453C-BE3E-3423A04D7490}"/>
              </a:ext>
            </a:extLst>
          </p:cNvPr>
          <p:cNvPicPr>
            <a:picLocks noChangeAspect="1"/>
          </p:cNvPicPr>
          <p:nvPr/>
        </p:nvPicPr>
        <p:blipFill rotWithShape="1">
          <a:blip r:embed="rId3">
            <a:extLst>
              <a:ext uri="{28A0092B-C50C-407E-A947-70E740481C1C}">
                <a14:useLocalDpi xmlns:a14="http://schemas.microsoft.com/office/drawing/2010/main" val="0"/>
              </a:ext>
            </a:extLst>
          </a:blip>
          <a:srcRect l="7767" t="10226" r="7605" b="5146"/>
          <a:stretch/>
        </p:blipFill>
        <p:spPr>
          <a:xfrm>
            <a:off x="3927108" y="4735799"/>
            <a:ext cx="724535" cy="72453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24023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4" y="487681"/>
            <a:ext cx="3832741" cy="1132114"/>
          </a:xfrm>
        </p:spPr>
        <p:txBody>
          <a:bodyPr>
            <a:noAutofit/>
          </a:bodyPr>
          <a:lstStyle/>
          <a:p>
            <a:r>
              <a:rPr kumimoji="1" lang="en-US" altLang="ja-JP" sz="2400" dirty="0"/>
              <a:t>Step1.2 </a:t>
            </a:r>
            <a:br>
              <a:rPr kumimoji="1" lang="en-US" altLang="ja-JP" sz="2400" dirty="0"/>
            </a:br>
            <a:r>
              <a:rPr kumimoji="1" lang="en-US" altLang="ja-JP" sz="2000" dirty="0" err="1"/>
              <a:t>IdlApp</a:t>
            </a:r>
            <a:r>
              <a:rPr kumimoji="1" lang="ja-JP" altLang="en-US" sz="2000" dirty="0"/>
              <a:t>のソースコードを</a:t>
            </a:r>
            <a:r>
              <a:rPr kumimoji="1" lang="en-US" altLang="ja-JP" sz="2000" dirty="0"/>
              <a:t>EDS</a:t>
            </a:r>
            <a:r>
              <a:rPr kumimoji="1" lang="ja-JP" altLang="en-US" sz="2000" dirty="0"/>
              <a:t>ファイル（</a:t>
            </a:r>
            <a:r>
              <a:rPr kumimoji="1" lang="en-US" altLang="ja-JP" sz="2000" dirty="0"/>
              <a:t>Ethernet/IP</a:t>
            </a:r>
            <a:r>
              <a:rPr kumimoji="1" lang="ja-JP" altLang="en-US" sz="2000" dirty="0"/>
              <a:t>通信の設定ファイル）に合わせて編集する</a:t>
            </a:r>
            <a:endParaRPr kumimoji="1" lang="ja-JP" altLang="en-US" sz="2400" dirty="0"/>
          </a:p>
        </p:txBody>
      </p:sp>
      <p:sp>
        <p:nvSpPr>
          <p:cNvPr id="5" name="テキスト プレースホルダー 3">
            <a:extLst>
              <a:ext uri="{FF2B5EF4-FFF2-40B4-BE49-F238E27FC236}">
                <a16:creationId xmlns:a16="http://schemas.microsoft.com/office/drawing/2014/main" id="{99D3FE61-200F-44C5-BBE1-F934228265BE}"/>
              </a:ext>
            </a:extLst>
          </p:cNvPr>
          <p:cNvSpPr txBox="1">
            <a:spLocks/>
          </p:cNvSpPr>
          <p:nvPr/>
        </p:nvSpPr>
        <p:spPr>
          <a:xfrm>
            <a:off x="643465" y="1871650"/>
            <a:ext cx="3909284" cy="477940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kumimoji="1" lang="ja-JP" altLang="en-US" sz="1600" dirty="0">
                <a:solidFill>
                  <a:srgbClr val="FF0000"/>
                </a:solidFill>
              </a:rPr>
              <a:t>＊前項で</a:t>
            </a:r>
            <a:r>
              <a:rPr lang="ja-JP" altLang="en-US" sz="1600" dirty="0">
                <a:solidFill>
                  <a:srgbClr val="FF0000"/>
                </a:solidFill>
              </a:rPr>
              <a:t>「</a:t>
            </a:r>
            <a:r>
              <a:rPr lang="en-US" altLang="ja-JP" sz="1600" dirty="0">
                <a:solidFill>
                  <a:srgbClr val="FF0000"/>
                </a:solidFill>
              </a:rPr>
              <a:t>IdlLinux_amd64</a:t>
            </a:r>
            <a:r>
              <a:rPr lang="ja-JP" altLang="en-US" sz="1600" dirty="0">
                <a:solidFill>
                  <a:srgbClr val="FF0000"/>
                </a:solidFill>
              </a:rPr>
              <a:t>」を</a:t>
            </a:r>
            <a:r>
              <a:rPr kumimoji="1" lang="ja-JP" altLang="en-US" sz="1600" dirty="0">
                <a:solidFill>
                  <a:srgbClr val="FF0000"/>
                </a:solidFill>
              </a:rPr>
              <a:t>解凍したと仮定して説明する</a:t>
            </a:r>
            <a:endParaRPr kumimoji="1" lang="en-US" altLang="ja-JP" sz="1600" dirty="0">
              <a:solidFill>
                <a:srgbClr val="FF0000"/>
              </a:solidFill>
            </a:endParaRPr>
          </a:p>
          <a:p>
            <a:r>
              <a:rPr lang="ja-JP" altLang="en-US" dirty="0">
                <a:solidFill>
                  <a:schemeClr val="bg1"/>
                </a:solidFill>
              </a:rPr>
              <a:t>「</a:t>
            </a:r>
            <a:r>
              <a:rPr lang="en-US" altLang="ja-JP" dirty="0">
                <a:solidFill>
                  <a:schemeClr val="bg1"/>
                </a:solidFill>
              </a:rPr>
              <a:t>IdlLinux_amd64/</a:t>
            </a:r>
            <a:r>
              <a:rPr lang="en-US" altLang="ja-JP" dirty="0" err="1">
                <a:solidFill>
                  <a:schemeClr val="bg1"/>
                </a:solidFill>
              </a:rPr>
              <a:t>src</a:t>
            </a:r>
            <a:r>
              <a:rPr lang="en-US" altLang="ja-JP" dirty="0">
                <a:solidFill>
                  <a:schemeClr val="bg1"/>
                </a:solidFill>
              </a:rPr>
              <a:t>/</a:t>
            </a:r>
            <a:r>
              <a:rPr lang="en-US" altLang="ja-JP" dirty="0" err="1">
                <a:solidFill>
                  <a:schemeClr val="bg1"/>
                </a:solidFill>
              </a:rPr>
              <a:t>IdlApp</a:t>
            </a:r>
            <a:r>
              <a:rPr lang="en-US" altLang="ja-JP" dirty="0">
                <a:solidFill>
                  <a:schemeClr val="bg1"/>
                </a:solidFill>
              </a:rPr>
              <a:t>/</a:t>
            </a:r>
            <a:r>
              <a:rPr lang="ja-JP" altLang="en-US" dirty="0">
                <a:solidFill>
                  <a:schemeClr val="bg1"/>
                </a:solidFill>
              </a:rPr>
              <a:t>」に移動</a:t>
            </a:r>
            <a:endParaRPr lang="en-US" altLang="ja-JP" dirty="0">
              <a:solidFill>
                <a:schemeClr val="bg1"/>
              </a:solidFill>
            </a:endParaRPr>
          </a:p>
          <a:p>
            <a:r>
              <a:rPr lang="ja-JP" altLang="en-US" dirty="0">
                <a:solidFill>
                  <a:schemeClr val="bg1"/>
                </a:solidFill>
              </a:rPr>
              <a:t>統合開発環境</a:t>
            </a:r>
            <a:r>
              <a:rPr lang="en-US" altLang="ja-JP" dirty="0">
                <a:solidFill>
                  <a:schemeClr val="bg1"/>
                </a:solidFill>
              </a:rPr>
              <a:t>eclipse</a:t>
            </a:r>
            <a:r>
              <a:rPr lang="ja-JP" altLang="en-US" dirty="0">
                <a:solidFill>
                  <a:schemeClr val="bg1"/>
                </a:solidFill>
              </a:rPr>
              <a:t>に「</a:t>
            </a:r>
            <a:r>
              <a:rPr lang="en-US" altLang="ja-JP" dirty="0">
                <a:solidFill>
                  <a:schemeClr val="bg1"/>
                </a:solidFill>
              </a:rPr>
              <a:t>.project</a:t>
            </a:r>
            <a:r>
              <a:rPr lang="ja-JP" altLang="en-US" dirty="0">
                <a:solidFill>
                  <a:schemeClr val="bg1"/>
                </a:solidFill>
              </a:rPr>
              <a:t>」を</a:t>
            </a:r>
            <a:r>
              <a:rPr lang="en-US" altLang="ja-JP" dirty="0">
                <a:solidFill>
                  <a:schemeClr val="bg1"/>
                </a:solidFill>
              </a:rPr>
              <a:t>import</a:t>
            </a:r>
            <a:r>
              <a:rPr lang="ja-JP" altLang="en-US" dirty="0">
                <a:solidFill>
                  <a:schemeClr val="bg1"/>
                </a:solidFill>
              </a:rPr>
              <a:t>する。（</a:t>
            </a:r>
            <a:r>
              <a:rPr lang="en-US" altLang="ja-JP" dirty="0">
                <a:solidFill>
                  <a:schemeClr val="bg1"/>
                </a:solidFill>
              </a:rPr>
              <a:t>README</a:t>
            </a:r>
            <a:r>
              <a:rPr lang="ja-JP" altLang="en-US" dirty="0">
                <a:solidFill>
                  <a:schemeClr val="bg1"/>
                </a:solidFill>
              </a:rPr>
              <a:t>で</a:t>
            </a:r>
            <a:r>
              <a:rPr lang="en-US" altLang="ja-JP" dirty="0">
                <a:solidFill>
                  <a:schemeClr val="bg1"/>
                </a:solidFill>
              </a:rPr>
              <a:t>eclipse</a:t>
            </a:r>
            <a:r>
              <a:rPr lang="ja-JP" altLang="en-US" dirty="0">
                <a:solidFill>
                  <a:schemeClr val="bg1"/>
                </a:solidFill>
              </a:rPr>
              <a:t>が使用されていた。</a:t>
            </a:r>
            <a:r>
              <a:rPr lang="en-US" altLang="ja-JP" dirty="0">
                <a:solidFill>
                  <a:schemeClr val="bg1"/>
                </a:solidFill>
              </a:rPr>
              <a:t>C</a:t>
            </a:r>
            <a:r>
              <a:rPr lang="ja-JP" altLang="en-US" dirty="0">
                <a:solidFill>
                  <a:schemeClr val="bg1"/>
                </a:solidFill>
              </a:rPr>
              <a:t>のコンパイルができるなら、何を使ってもいいはず。）</a:t>
            </a:r>
            <a:endParaRPr lang="en-US" altLang="ja-JP" dirty="0">
              <a:solidFill>
                <a:schemeClr val="bg1"/>
              </a:solidFill>
            </a:endParaRPr>
          </a:p>
          <a:p>
            <a:r>
              <a:rPr lang="en-US" altLang="ja-JP" dirty="0">
                <a:solidFill>
                  <a:schemeClr val="bg1"/>
                </a:solidFill>
              </a:rPr>
              <a:t>Import</a:t>
            </a:r>
            <a:r>
              <a:rPr lang="ja-JP" altLang="en-US" dirty="0">
                <a:solidFill>
                  <a:schemeClr val="bg1"/>
                </a:solidFill>
              </a:rPr>
              <a:t>してきたら、通信の仕様が設定された</a:t>
            </a:r>
            <a:r>
              <a:rPr lang="en-US" altLang="ja-JP" dirty="0">
                <a:solidFill>
                  <a:schemeClr val="bg1"/>
                </a:solidFill>
              </a:rPr>
              <a:t>EDS</a:t>
            </a:r>
            <a:r>
              <a:rPr lang="ja-JP" altLang="en-US" dirty="0">
                <a:solidFill>
                  <a:schemeClr val="bg1"/>
                </a:solidFill>
              </a:rPr>
              <a:t>ファイルに沿ってファイルを編集していく。</a:t>
            </a:r>
            <a:endParaRPr lang="en-US" altLang="ja-JP" dirty="0">
              <a:solidFill>
                <a:schemeClr val="bg1"/>
              </a:solidFill>
            </a:endParaRPr>
          </a:p>
          <a:p>
            <a:r>
              <a:rPr lang="en-US" altLang="ja-JP" dirty="0">
                <a:solidFill>
                  <a:schemeClr val="bg1"/>
                </a:solidFill>
              </a:rPr>
              <a:t>【</a:t>
            </a:r>
            <a:r>
              <a:rPr lang="ja-JP" altLang="en-US" dirty="0">
                <a:solidFill>
                  <a:schemeClr val="bg1"/>
                </a:solidFill>
              </a:rPr>
              <a:t>編集終了後</a:t>
            </a:r>
            <a:r>
              <a:rPr lang="en-US" altLang="ja-JP" dirty="0">
                <a:solidFill>
                  <a:schemeClr val="bg1"/>
                </a:solidFill>
              </a:rPr>
              <a:t>】</a:t>
            </a:r>
            <a:br>
              <a:rPr lang="en-US" altLang="ja-JP" dirty="0">
                <a:solidFill>
                  <a:schemeClr val="bg1"/>
                </a:solidFill>
              </a:rPr>
            </a:br>
            <a:r>
              <a:rPr lang="ja-JP" altLang="en-US" dirty="0">
                <a:solidFill>
                  <a:schemeClr val="bg1"/>
                </a:solidFill>
              </a:rPr>
              <a:t>ツールバーの「</a:t>
            </a:r>
            <a:r>
              <a:rPr lang="en-US" altLang="ja-JP" dirty="0">
                <a:solidFill>
                  <a:schemeClr val="bg1"/>
                </a:solidFill>
              </a:rPr>
              <a:t>project</a:t>
            </a:r>
            <a:r>
              <a:rPr lang="ja-JP" altLang="en-US" dirty="0">
                <a:solidFill>
                  <a:schemeClr val="bg1"/>
                </a:solidFill>
              </a:rPr>
              <a:t>」から「</a:t>
            </a:r>
            <a:r>
              <a:rPr lang="en-US" altLang="ja-JP" dirty="0">
                <a:solidFill>
                  <a:schemeClr val="bg1"/>
                </a:solidFill>
              </a:rPr>
              <a:t>clear</a:t>
            </a:r>
            <a:r>
              <a:rPr lang="ja-JP" altLang="en-US" dirty="0">
                <a:solidFill>
                  <a:schemeClr val="bg1"/>
                </a:solidFill>
              </a:rPr>
              <a:t>」⇒「</a:t>
            </a:r>
            <a:r>
              <a:rPr lang="en-US" altLang="ja-JP" dirty="0">
                <a:solidFill>
                  <a:schemeClr val="bg1"/>
                </a:solidFill>
              </a:rPr>
              <a:t>build all</a:t>
            </a:r>
            <a:r>
              <a:rPr lang="ja-JP" altLang="en-US" dirty="0">
                <a:solidFill>
                  <a:schemeClr val="bg1"/>
                </a:solidFill>
              </a:rPr>
              <a:t>」の順でビルドする。</a:t>
            </a:r>
            <a:endParaRPr lang="en-US" altLang="ja-JP" dirty="0">
              <a:solidFill>
                <a:schemeClr val="bg1"/>
              </a:solidFill>
            </a:endParaRPr>
          </a:p>
          <a:p>
            <a:r>
              <a:rPr lang="ja-JP" altLang="en-US" sz="1600" b="1" dirty="0">
                <a:solidFill>
                  <a:schemeClr val="bg1"/>
                </a:solidFill>
              </a:rPr>
              <a:t>＊</a:t>
            </a:r>
            <a:r>
              <a:rPr lang="en-US" altLang="ja-JP" sz="1600" b="1" dirty="0">
                <a:solidFill>
                  <a:schemeClr val="bg1"/>
                </a:solidFill>
              </a:rPr>
              <a:t>EDS</a:t>
            </a:r>
            <a:r>
              <a:rPr lang="ja-JP" altLang="en-US" sz="1600" b="1" dirty="0">
                <a:solidFill>
                  <a:schemeClr val="bg1"/>
                </a:solidFill>
              </a:rPr>
              <a:t>ファイルと上記の作業済みファイルは</a:t>
            </a:r>
            <a:r>
              <a:rPr lang="en-US" altLang="ja-JP" sz="1600" b="1" dirty="0">
                <a:solidFill>
                  <a:schemeClr val="bg1"/>
                </a:solidFill>
              </a:rPr>
              <a:t>NAS</a:t>
            </a:r>
            <a:r>
              <a:rPr lang="ja-JP" altLang="en-US" sz="1600" b="1" dirty="0">
                <a:solidFill>
                  <a:schemeClr val="bg1"/>
                </a:solidFill>
              </a:rPr>
              <a:t>にアップロードしておきます。＊</a:t>
            </a:r>
            <a:endParaRPr lang="en-US" altLang="ja-JP" sz="1600" b="1" dirty="0">
              <a:solidFill>
                <a:schemeClr val="bg1"/>
              </a:solidFill>
            </a:endParaRPr>
          </a:p>
        </p:txBody>
      </p:sp>
      <p:sp>
        <p:nvSpPr>
          <p:cNvPr id="8" name="テキスト プレースホルダー 3">
            <a:extLst>
              <a:ext uri="{FF2B5EF4-FFF2-40B4-BE49-F238E27FC236}">
                <a16:creationId xmlns:a16="http://schemas.microsoft.com/office/drawing/2014/main" id="{9C6665C7-A866-4A33-9B13-7C5ECE7D1CBB}"/>
              </a:ext>
            </a:extLst>
          </p:cNvPr>
          <p:cNvSpPr>
            <a:spLocks noGrp="1"/>
          </p:cNvSpPr>
          <p:nvPr>
            <p:ph type="body" sz="half" idx="2"/>
          </p:nvPr>
        </p:nvSpPr>
        <p:spPr>
          <a:xfrm>
            <a:off x="5080712" y="487681"/>
            <a:ext cx="6690986" cy="5956662"/>
          </a:xfrm>
        </p:spPr>
        <p:txBody>
          <a:bodyPr>
            <a:normAutofit/>
          </a:bodyPr>
          <a:lstStyle/>
          <a:p>
            <a:pPr>
              <a:buClrTx/>
            </a:pPr>
            <a:r>
              <a:rPr kumimoji="1" lang="ja-JP" altLang="en-US" dirty="0">
                <a:solidFill>
                  <a:schemeClr val="tx1"/>
                </a:solidFill>
              </a:rPr>
              <a:t>編集内容（メールのやり取りのコピペです）</a:t>
            </a:r>
            <a:endParaRPr kumimoji="1" lang="en-US" altLang="ja-JP" dirty="0">
              <a:solidFill>
                <a:schemeClr val="tx1"/>
              </a:solidFill>
            </a:endParaRPr>
          </a:p>
          <a:p>
            <a:pPr marL="342900" indent="-342900">
              <a:buClrTx/>
              <a:buFont typeface="+mj-lt"/>
              <a:buAutoNum type="arabicPeriod"/>
            </a:pPr>
            <a:r>
              <a:rPr kumimoji="1" lang="en-US" altLang="ja-JP" dirty="0">
                <a:solidFill>
                  <a:schemeClr val="tx1"/>
                </a:solidFill>
              </a:rPr>
              <a:t>EDS </a:t>
            </a:r>
            <a:r>
              <a:rPr kumimoji="1" lang="ja-JP" altLang="en-US" dirty="0">
                <a:solidFill>
                  <a:schemeClr val="tx1"/>
                </a:solidFill>
              </a:rPr>
              <a:t>ファイルの準備</a:t>
            </a:r>
          </a:p>
          <a:p>
            <a:pPr>
              <a:buClrTx/>
            </a:pPr>
            <a:r>
              <a:rPr kumimoji="1" lang="en-US" altLang="ja-JP" dirty="0" err="1">
                <a:solidFill>
                  <a:schemeClr val="tx1"/>
                </a:solidFill>
              </a:rPr>
              <a:t>INpact</a:t>
            </a:r>
            <a:r>
              <a:rPr kumimoji="1" lang="ja-JP" altLang="en-US" dirty="0">
                <a:solidFill>
                  <a:schemeClr val="tx1"/>
                </a:solidFill>
              </a:rPr>
              <a:t>を挿した</a:t>
            </a:r>
            <a:r>
              <a:rPr kumimoji="1" lang="en-US" altLang="ja-JP" dirty="0">
                <a:solidFill>
                  <a:schemeClr val="tx1"/>
                </a:solidFill>
              </a:rPr>
              <a:t>PC(</a:t>
            </a:r>
            <a:r>
              <a:rPr kumimoji="1" lang="ja-JP" altLang="en-US" dirty="0">
                <a:solidFill>
                  <a:schemeClr val="tx1"/>
                </a:solidFill>
              </a:rPr>
              <a:t>ターゲット</a:t>
            </a:r>
            <a:r>
              <a:rPr kumimoji="1" lang="en-US" altLang="ja-JP" dirty="0">
                <a:solidFill>
                  <a:schemeClr val="tx1"/>
                </a:solidFill>
              </a:rPr>
              <a:t>)</a:t>
            </a:r>
            <a:r>
              <a:rPr kumimoji="1" lang="ja-JP" altLang="en-US" dirty="0">
                <a:solidFill>
                  <a:schemeClr val="tx1"/>
                </a:solidFill>
              </a:rPr>
              <a:t>の仕様にあわせて、</a:t>
            </a:r>
            <a:r>
              <a:rPr kumimoji="1" lang="en-US" altLang="ja-JP" dirty="0">
                <a:solidFill>
                  <a:schemeClr val="tx1"/>
                </a:solidFill>
              </a:rPr>
              <a:t>EDS</a:t>
            </a:r>
            <a:r>
              <a:rPr kumimoji="1" lang="ja-JP" altLang="en-US" dirty="0">
                <a:solidFill>
                  <a:schemeClr val="tx1"/>
                </a:solidFill>
              </a:rPr>
              <a:t>ファイルを準備</a:t>
            </a:r>
            <a:r>
              <a:rPr kumimoji="1" lang="en-US" altLang="ja-JP" dirty="0">
                <a:solidFill>
                  <a:schemeClr val="tx1"/>
                </a:solidFill>
              </a:rPr>
              <a:t>(</a:t>
            </a:r>
            <a:r>
              <a:rPr kumimoji="1" lang="ja-JP" altLang="en-US" dirty="0">
                <a:solidFill>
                  <a:schemeClr val="tx1"/>
                </a:solidFill>
              </a:rPr>
              <a:t>作成</a:t>
            </a:r>
            <a:r>
              <a:rPr kumimoji="1" lang="en-US" altLang="ja-JP" dirty="0">
                <a:solidFill>
                  <a:schemeClr val="tx1"/>
                </a:solidFill>
              </a:rPr>
              <a:t>)</a:t>
            </a:r>
            <a:r>
              <a:rPr kumimoji="1" lang="ja-JP" altLang="en-US" dirty="0">
                <a:solidFill>
                  <a:schemeClr val="tx1"/>
                </a:solidFill>
              </a:rPr>
              <a:t>する必要があります。</a:t>
            </a:r>
          </a:p>
          <a:p>
            <a:pPr>
              <a:buClrTx/>
            </a:pPr>
            <a:r>
              <a:rPr kumimoji="1" lang="ja-JP" altLang="en-US" dirty="0">
                <a:solidFill>
                  <a:schemeClr val="tx1"/>
                </a:solidFill>
              </a:rPr>
              <a:t>本来は、ターゲットの設定にあわせてオリジネータ</a:t>
            </a:r>
            <a:r>
              <a:rPr kumimoji="1" lang="en-US" altLang="ja-JP" dirty="0">
                <a:solidFill>
                  <a:schemeClr val="tx1"/>
                </a:solidFill>
              </a:rPr>
              <a:t>(PLC</a:t>
            </a:r>
            <a:r>
              <a:rPr kumimoji="1" lang="ja-JP" altLang="en-US" dirty="0">
                <a:solidFill>
                  <a:schemeClr val="tx1"/>
                </a:solidFill>
              </a:rPr>
              <a:t>側</a:t>
            </a:r>
            <a:r>
              <a:rPr kumimoji="1" lang="en-US" altLang="ja-JP" dirty="0">
                <a:solidFill>
                  <a:schemeClr val="tx1"/>
                </a:solidFill>
              </a:rPr>
              <a:t>)</a:t>
            </a:r>
            <a:r>
              <a:rPr kumimoji="1" lang="ja-JP" altLang="en-US" dirty="0">
                <a:solidFill>
                  <a:schemeClr val="tx1"/>
                </a:solidFill>
              </a:rPr>
              <a:t>をあわせる必要がありますが、今回は「</a:t>
            </a:r>
            <a:r>
              <a:rPr kumimoji="1" lang="en-US" altLang="ja-JP" dirty="0">
                <a:solidFill>
                  <a:schemeClr val="tx1"/>
                </a:solidFill>
              </a:rPr>
              <a:t>PLC</a:t>
            </a:r>
            <a:r>
              <a:rPr kumimoji="1" lang="ja-JP" altLang="en-US" dirty="0">
                <a:solidFill>
                  <a:schemeClr val="tx1"/>
                </a:solidFill>
              </a:rPr>
              <a:t>業者さま（注：前田機工）からの設定に</a:t>
            </a:r>
            <a:r>
              <a:rPr kumimoji="1" lang="en-US" altLang="ja-JP" dirty="0" err="1">
                <a:solidFill>
                  <a:schemeClr val="tx1"/>
                </a:solidFill>
              </a:rPr>
              <a:t>INpact</a:t>
            </a:r>
            <a:r>
              <a:rPr kumimoji="1" lang="ja-JP" altLang="en-US" dirty="0">
                <a:solidFill>
                  <a:schemeClr val="tx1"/>
                </a:solidFill>
              </a:rPr>
              <a:t>側をあわせる」という話で進めさせていただきます。</a:t>
            </a:r>
          </a:p>
          <a:p>
            <a:pPr>
              <a:buClrTx/>
            </a:pPr>
            <a:r>
              <a:rPr kumimoji="1" lang="ja-JP" altLang="en-US" dirty="0">
                <a:solidFill>
                  <a:schemeClr val="tx1"/>
                </a:solidFill>
              </a:rPr>
              <a:t>今回は事前の情報を基に</a:t>
            </a:r>
            <a:r>
              <a:rPr kumimoji="1" lang="en-US" altLang="ja-JP" dirty="0">
                <a:solidFill>
                  <a:schemeClr val="tx1"/>
                </a:solidFill>
              </a:rPr>
              <a:t>EDS</a:t>
            </a:r>
            <a:r>
              <a:rPr kumimoji="1" lang="ja-JP" altLang="en-US" dirty="0">
                <a:solidFill>
                  <a:schemeClr val="tx1"/>
                </a:solidFill>
              </a:rPr>
              <a:t>ファイル</a:t>
            </a:r>
            <a:r>
              <a:rPr kumimoji="1" lang="en-US" altLang="ja-JP" dirty="0">
                <a:solidFill>
                  <a:schemeClr val="tx1"/>
                </a:solidFill>
              </a:rPr>
              <a:t>[1]</a:t>
            </a:r>
            <a:r>
              <a:rPr kumimoji="1" lang="ja-JP" altLang="en-US" dirty="0">
                <a:solidFill>
                  <a:schemeClr val="tx1"/>
                </a:solidFill>
              </a:rPr>
              <a:t>をご用意いたしました。本メールに添付いたしましたのでご利用いただければと思います。</a:t>
            </a:r>
          </a:p>
          <a:p>
            <a:pPr>
              <a:buClrTx/>
            </a:pPr>
            <a:r>
              <a:rPr kumimoji="1" lang="ja-JP" altLang="en-US" dirty="0">
                <a:solidFill>
                  <a:schemeClr val="tx1"/>
                </a:solidFill>
              </a:rPr>
              <a:t>弊社にて </a:t>
            </a:r>
            <a:r>
              <a:rPr kumimoji="1" lang="en-US" altLang="ja-JP" dirty="0">
                <a:solidFill>
                  <a:schemeClr val="tx1"/>
                </a:solidFill>
              </a:rPr>
              <a:t>KEYENCE</a:t>
            </a:r>
            <a:r>
              <a:rPr kumimoji="1" lang="ja-JP" altLang="en-US" dirty="0">
                <a:solidFill>
                  <a:schemeClr val="tx1"/>
                </a:solidFill>
              </a:rPr>
              <a:t>製</a:t>
            </a:r>
            <a:r>
              <a:rPr kumimoji="1" lang="en-US" altLang="ja-JP" dirty="0">
                <a:solidFill>
                  <a:schemeClr val="tx1"/>
                </a:solidFill>
              </a:rPr>
              <a:t>PLC KV-7500 </a:t>
            </a:r>
            <a:r>
              <a:rPr kumimoji="1" lang="ja-JP" altLang="en-US" dirty="0">
                <a:solidFill>
                  <a:schemeClr val="tx1"/>
                </a:solidFill>
              </a:rPr>
              <a:t>と </a:t>
            </a:r>
            <a:r>
              <a:rPr kumimoji="1" lang="en-US" altLang="ja-JP" dirty="0" err="1">
                <a:solidFill>
                  <a:schemeClr val="tx1"/>
                </a:solidFill>
              </a:rPr>
              <a:t>Inpact</a:t>
            </a:r>
            <a:r>
              <a:rPr kumimoji="1" lang="en-US" altLang="ja-JP" dirty="0">
                <a:solidFill>
                  <a:schemeClr val="tx1"/>
                </a:solidFill>
              </a:rPr>
              <a:t> </a:t>
            </a:r>
            <a:r>
              <a:rPr kumimoji="1" lang="ja-JP" altLang="en-US" dirty="0">
                <a:solidFill>
                  <a:schemeClr val="tx1"/>
                </a:solidFill>
              </a:rPr>
              <a:t>をつなぎ、サイクリック通信接続できることを確認しております。</a:t>
            </a:r>
          </a:p>
          <a:p>
            <a:pPr>
              <a:buClrTx/>
            </a:pPr>
            <a:r>
              <a:rPr kumimoji="1" lang="ja-JP" altLang="en-US" dirty="0">
                <a:solidFill>
                  <a:schemeClr val="tx1"/>
                </a:solidFill>
              </a:rPr>
              <a:t>「</a:t>
            </a:r>
            <a:r>
              <a:rPr kumimoji="1" lang="en-US" altLang="ja-JP" dirty="0">
                <a:solidFill>
                  <a:schemeClr val="tx1"/>
                </a:solidFill>
              </a:rPr>
              <a:t>Ixxat_Inpact_PCIe_EthernetIP_201608026.eds</a:t>
            </a:r>
            <a:r>
              <a:rPr kumimoji="1" lang="ja-JP" altLang="en-US" dirty="0">
                <a:solidFill>
                  <a:schemeClr val="tx1"/>
                </a:solidFill>
              </a:rPr>
              <a:t>」を基に作成しております。元のファイルと比較していただき、変更点をご確認いただければと思います。</a:t>
            </a:r>
            <a:endParaRPr kumimoji="1" lang="en-US" altLang="ja-JP" dirty="0">
              <a:solidFill>
                <a:schemeClr val="tx1"/>
              </a:solidFill>
            </a:endParaRPr>
          </a:p>
          <a:p>
            <a:pPr>
              <a:buClrTx/>
            </a:pPr>
            <a:endParaRPr kumimoji="1" lang="en-US" altLang="ja-JP" dirty="0">
              <a:solidFill>
                <a:schemeClr val="tx1"/>
              </a:solidFill>
            </a:endParaRPr>
          </a:p>
          <a:p>
            <a:pPr>
              <a:buClrTx/>
            </a:pPr>
            <a:r>
              <a:rPr kumimoji="1" lang="en-US" altLang="ja-JP" sz="1600" b="1" dirty="0">
                <a:solidFill>
                  <a:srgbClr val="FF0000"/>
                </a:solidFill>
              </a:rPr>
              <a:t>[1]</a:t>
            </a:r>
            <a:r>
              <a:rPr kumimoji="1" lang="ja-JP" altLang="en-US" sz="1600" b="1" dirty="0">
                <a:solidFill>
                  <a:srgbClr val="FF0000"/>
                </a:solidFill>
              </a:rPr>
              <a:t> 作成していただいた</a:t>
            </a:r>
            <a:r>
              <a:rPr kumimoji="1" lang="en-US" altLang="ja-JP" sz="1600" b="1" dirty="0">
                <a:solidFill>
                  <a:srgbClr val="FF0000"/>
                </a:solidFill>
              </a:rPr>
              <a:t>EDS</a:t>
            </a:r>
            <a:r>
              <a:rPr kumimoji="1" lang="ja-JP" altLang="en-US" sz="1600" b="1" dirty="0">
                <a:solidFill>
                  <a:srgbClr val="FF0000"/>
                </a:solidFill>
              </a:rPr>
              <a:t>ファイルは</a:t>
            </a:r>
            <a:r>
              <a:rPr kumimoji="1" lang="en-US" altLang="ja-JP" sz="1600" b="1" dirty="0">
                <a:solidFill>
                  <a:srgbClr val="FF0000"/>
                </a:solidFill>
              </a:rPr>
              <a:t>NAS</a:t>
            </a:r>
            <a:r>
              <a:rPr kumimoji="1" lang="ja-JP" altLang="en-US" sz="1600" b="1" dirty="0">
                <a:solidFill>
                  <a:srgbClr val="FF0000"/>
                </a:solidFill>
              </a:rPr>
              <a:t>に保存してます。</a:t>
            </a:r>
          </a:p>
        </p:txBody>
      </p:sp>
    </p:spTree>
    <p:extLst>
      <p:ext uri="{BB962C8B-B14F-4D97-AF65-F5344CB8AC3E}">
        <p14:creationId xmlns:p14="http://schemas.microsoft.com/office/powerpoint/2010/main" val="2474067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4" y="487681"/>
            <a:ext cx="3832741" cy="1132114"/>
          </a:xfrm>
        </p:spPr>
        <p:txBody>
          <a:bodyPr>
            <a:noAutofit/>
          </a:bodyPr>
          <a:lstStyle/>
          <a:p>
            <a:r>
              <a:rPr kumimoji="1" lang="en-US" altLang="ja-JP" sz="2400" dirty="0"/>
              <a:t>Step1.2 </a:t>
            </a:r>
            <a:br>
              <a:rPr kumimoji="1" lang="en-US" altLang="ja-JP" sz="2400" dirty="0"/>
            </a:br>
            <a:r>
              <a:rPr kumimoji="1" lang="en-US" altLang="ja-JP" sz="2000" dirty="0" err="1"/>
              <a:t>IdlApp</a:t>
            </a:r>
            <a:r>
              <a:rPr kumimoji="1" lang="ja-JP" altLang="en-US" sz="2000" dirty="0"/>
              <a:t>のソースコードを</a:t>
            </a:r>
            <a:r>
              <a:rPr kumimoji="1" lang="en-US" altLang="ja-JP" sz="2000" dirty="0"/>
              <a:t>EDS</a:t>
            </a:r>
            <a:r>
              <a:rPr kumimoji="1" lang="ja-JP" altLang="en-US" sz="2000" dirty="0"/>
              <a:t>ファイル（</a:t>
            </a:r>
            <a:r>
              <a:rPr kumimoji="1" lang="en-US" altLang="ja-JP" sz="2000" dirty="0"/>
              <a:t>Ethernet/IP</a:t>
            </a:r>
            <a:r>
              <a:rPr kumimoji="1" lang="ja-JP" altLang="en-US" sz="2000" dirty="0"/>
              <a:t>通信の設定ファイル）に合わせて編集する</a:t>
            </a:r>
            <a:endParaRPr kumimoji="1" lang="ja-JP" altLang="en-US" sz="2400" dirty="0"/>
          </a:p>
        </p:txBody>
      </p:sp>
      <p:sp>
        <p:nvSpPr>
          <p:cNvPr id="5" name="テキスト プレースホルダー 3">
            <a:extLst>
              <a:ext uri="{FF2B5EF4-FFF2-40B4-BE49-F238E27FC236}">
                <a16:creationId xmlns:a16="http://schemas.microsoft.com/office/drawing/2014/main" id="{99D3FE61-200F-44C5-BBE1-F934228265BE}"/>
              </a:ext>
            </a:extLst>
          </p:cNvPr>
          <p:cNvSpPr txBox="1">
            <a:spLocks/>
          </p:cNvSpPr>
          <p:nvPr/>
        </p:nvSpPr>
        <p:spPr>
          <a:xfrm>
            <a:off x="643465" y="1871650"/>
            <a:ext cx="3909284" cy="477940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kumimoji="1" lang="ja-JP" altLang="en-US" sz="1600" dirty="0">
                <a:solidFill>
                  <a:srgbClr val="FF0000"/>
                </a:solidFill>
              </a:rPr>
              <a:t>＊前項で</a:t>
            </a:r>
            <a:r>
              <a:rPr lang="ja-JP" altLang="en-US" sz="1600" dirty="0">
                <a:solidFill>
                  <a:srgbClr val="FF0000"/>
                </a:solidFill>
              </a:rPr>
              <a:t>「</a:t>
            </a:r>
            <a:r>
              <a:rPr lang="en-US" altLang="ja-JP" sz="1600" dirty="0">
                <a:solidFill>
                  <a:srgbClr val="FF0000"/>
                </a:solidFill>
              </a:rPr>
              <a:t>IdlLinux_amd64</a:t>
            </a:r>
            <a:r>
              <a:rPr lang="ja-JP" altLang="en-US" sz="1600" dirty="0">
                <a:solidFill>
                  <a:srgbClr val="FF0000"/>
                </a:solidFill>
              </a:rPr>
              <a:t>」を</a:t>
            </a:r>
            <a:r>
              <a:rPr kumimoji="1" lang="ja-JP" altLang="en-US" sz="1600" dirty="0">
                <a:solidFill>
                  <a:srgbClr val="FF0000"/>
                </a:solidFill>
              </a:rPr>
              <a:t>解凍したと仮定して説明する</a:t>
            </a:r>
            <a:endParaRPr kumimoji="1" lang="en-US" altLang="ja-JP" sz="1600" dirty="0">
              <a:solidFill>
                <a:srgbClr val="FF0000"/>
              </a:solidFill>
            </a:endParaRPr>
          </a:p>
          <a:p>
            <a:r>
              <a:rPr lang="ja-JP" altLang="en-US" dirty="0">
                <a:solidFill>
                  <a:schemeClr val="bg1"/>
                </a:solidFill>
              </a:rPr>
              <a:t>「</a:t>
            </a:r>
            <a:r>
              <a:rPr lang="en-US" altLang="ja-JP" dirty="0">
                <a:solidFill>
                  <a:schemeClr val="bg1"/>
                </a:solidFill>
              </a:rPr>
              <a:t>IdlLinux_amd64/</a:t>
            </a:r>
            <a:r>
              <a:rPr lang="en-US" altLang="ja-JP" dirty="0" err="1">
                <a:solidFill>
                  <a:schemeClr val="bg1"/>
                </a:solidFill>
              </a:rPr>
              <a:t>src</a:t>
            </a:r>
            <a:r>
              <a:rPr lang="en-US" altLang="ja-JP" dirty="0">
                <a:solidFill>
                  <a:schemeClr val="bg1"/>
                </a:solidFill>
              </a:rPr>
              <a:t>/</a:t>
            </a:r>
            <a:r>
              <a:rPr lang="en-US" altLang="ja-JP" dirty="0" err="1">
                <a:solidFill>
                  <a:schemeClr val="bg1"/>
                </a:solidFill>
              </a:rPr>
              <a:t>IdlApp</a:t>
            </a:r>
            <a:r>
              <a:rPr lang="en-US" altLang="ja-JP" dirty="0">
                <a:solidFill>
                  <a:schemeClr val="bg1"/>
                </a:solidFill>
              </a:rPr>
              <a:t>/</a:t>
            </a:r>
            <a:r>
              <a:rPr lang="ja-JP" altLang="en-US" dirty="0">
                <a:solidFill>
                  <a:schemeClr val="bg1"/>
                </a:solidFill>
              </a:rPr>
              <a:t>」に移動</a:t>
            </a:r>
            <a:endParaRPr lang="en-US" altLang="ja-JP" dirty="0">
              <a:solidFill>
                <a:schemeClr val="bg1"/>
              </a:solidFill>
            </a:endParaRPr>
          </a:p>
          <a:p>
            <a:r>
              <a:rPr lang="ja-JP" altLang="en-US" dirty="0">
                <a:solidFill>
                  <a:schemeClr val="bg1"/>
                </a:solidFill>
              </a:rPr>
              <a:t>統合開発環境</a:t>
            </a:r>
            <a:r>
              <a:rPr lang="en-US" altLang="ja-JP" dirty="0">
                <a:solidFill>
                  <a:schemeClr val="bg1"/>
                </a:solidFill>
              </a:rPr>
              <a:t>eclipse</a:t>
            </a:r>
            <a:r>
              <a:rPr lang="ja-JP" altLang="en-US" dirty="0">
                <a:solidFill>
                  <a:schemeClr val="bg1"/>
                </a:solidFill>
              </a:rPr>
              <a:t>に「</a:t>
            </a:r>
            <a:r>
              <a:rPr lang="en-US" altLang="ja-JP" dirty="0">
                <a:solidFill>
                  <a:schemeClr val="bg1"/>
                </a:solidFill>
              </a:rPr>
              <a:t>.project</a:t>
            </a:r>
            <a:r>
              <a:rPr lang="ja-JP" altLang="en-US" dirty="0">
                <a:solidFill>
                  <a:schemeClr val="bg1"/>
                </a:solidFill>
              </a:rPr>
              <a:t>」を</a:t>
            </a:r>
            <a:r>
              <a:rPr lang="en-US" altLang="ja-JP" dirty="0">
                <a:solidFill>
                  <a:schemeClr val="bg1"/>
                </a:solidFill>
              </a:rPr>
              <a:t>import</a:t>
            </a:r>
            <a:r>
              <a:rPr lang="ja-JP" altLang="en-US" dirty="0">
                <a:solidFill>
                  <a:schemeClr val="bg1"/>
                </a:solidFill>
              </a:rPr>
              <a:t>する。（</a:t>
            </a:r>
            <a:r>
              <a:rPr lang="en-US" altLang="ja-JP" dirty="0">
                <a:solidFill>
                  <a:schemeClr val="bg1"/>
                </a:solidFill>
              </a:rPr>
              <a:t>README</a:t>
            </a:r>
            <a:r>
              <a:rPr lang="ja-JP" altLang="en-US" dirty="0">
                <a:solidFill>
                  <a:schemeClr val="bg1"/>
                </a:solidFill>
              </a:rPr>
              <a:t>で</a:t>
            </a:r>
            <a:r>
              <a:rPr lang="en-US" altLang="ja-JP" dirty="0">
                <a:solidFill>
                  <a:schemeClr val="bg1"/>
                </a:solidFill>
              </a:rPr>
              <a:t>eclipse</a:t>
            </a:r>
            <a:r>
              <a:rPr lang="ja-JP" altLang="en-US" dirty="0">
                <a:solidFill>
                  <a:schemeClr val="bg1"/>
                </a:solidFill>
              </a:rPr>
              <a:t>が使用されていた。</a:t>
            </a:r>
            <a:r>
              <a:rPr lang="en-US" altLang="ja-JP" dirty="0">
                <a:solidFill>
                  <a:schemeClr val="bg1"/>
                </a:solidFill>
              </a:rPr>
              <a:t>C</a:t>
            </a:r>
            <a:r>
              <a:rPr lang="ja-JP" altLang="en-US" dirty="0">
                <a:solidFill>
                  <a:schemeClr val="bg1"/>
                </a:solidFill>
              </a:rPr>
              <a:t>のコンパイルができるなら、何を使ってもいいはず。）</a:t>
            </a:r>
            <a:endParaRPr lang="en-US" altLang="ja-JP" dirty="0">
              <a:solidFill>
                <a:schemeClr val="bg1"/>
              </a:solidFill>
            </a:endParaRPr>
          </a:p>
          <a:p>
            <a:r>
              <a:rPr lang="en-US" altLang="ja-JP" dirty="0">
                <a:solidFill>
                  <a:schemeClr val="bg1"/>
                </a:solidFill>
              </a:rPr>
              <a:t>Import</a:t>
            </a:r>
            <a:r>
              <a:rPr lang="ja-JP" altLang="en-US" dirty="0">
                <a:solidFill>
                  <a:schemeClr val="bg1"/>
                </a:solidFill>
              </a:rPr>
              <a:t>してきたら、通信の仕様が設定された</a:t>
            </a:r>
            <a:r>
              <a:rPr lang="en-US" altLang="ja-JP" dirty="0">
                <a:solidFill>
                  <a:schemeClr val="bg1"/>
                </a:solidFill>
              </a:rPr>
              <a:t>EDS</a:t>
            </a:r>
            <a:r>
              <a:rPr lang="ja-JP" altLang="en-US" dirty="0">
                <a:solidFill>
                  <a:schemeClr val="bg1"/>
                </a:solidFill>
              </a:rPr>
              <a:t>ファイルに沿ってファイルを編集していく。</a:t>
            </a:r>
            <a:endParaRPr lang="en-US" altLang="ja-JP" dirty="0">
              <a:solidFill>
                <a:schemeClr val="bg1"/>
              </a:solidFill>
            </a:endParaRPr>
          </a:p>
          <a:p>
            <a:r>
              <a:rPr lang="en-US" altLang="ja-JP" dirty="0">
                <a:solidFill>
                  <a:schemeClr val="bg1"/>
                </a:solidFill>
              </a:rPr>
              <a:t>【</a:t>
            </a:r>
            <a:r>
              <a:rPr lang="ja-JP" altLang="en-US" dirty="0">
                <a:solidFill>
                  <a:schemeClr val="bg1"/>
                </a:solidFill>
              </a:rPr>
              <a:t>編集終了後</a:t>
            </a:r>
            <a:r>
              <a:rPr lang="en-US" altLang="ja-JP" dirty="0">
                <a:solidFill>
                  <a:schemeClr val="bg1"/>
                </a:solidFill>
              </a:rPr>
              <a:t>】</a:t>
            </a:r>
            <a:br>
              <a:rPr lang="en-US" altLang="ja-JP" dirty="0">
                <a:solidFill>
                  <a:schemeClr val="bg1"/>
                </a:solidFill>
              </a:rPr>
            </a:br>
            <a:r>
              <a:rPr lang="ja-JP" altLang="en-US" dirty="0">
                <a:solidFill>
                  <a:schemeClr val="bg1"/>
                </a:solidFill>
              </a:rPr>
              <a:t>ツールバーの「</a:t>
            </a:r>
            <a:r>
              <a:rPr lang="en-US" altLang="ja-JP" dirty="0">
                <a:solidFill>
                  <a:schemeClr val="bg1"/>
                </a:solidFill>
              </a:rPr>
              <a:t>project</a:t>
            </a:r>
            <a:r>
              <a:rPr lang="ja-JP" altLang="en-US" dirty="0">
                <a:solidFill>
                  <a:schemeClr val="bg1"/>
                </a:solidFill>
              </a:rPr>
              <a:t>」から「</a:t>
            </a:r>
            <a:r>
              <a:rPr lang="en-US" altLang="ja-JP" dirty="0">
                <a:solidFill>
                  <a:schemeClr val="bg1"/>
                </a:solidFill>
              </a:rPr>
              <a:t>clear</a:t>
            </a:r>
            <a:r>
              <a:rPr lang="ja-JP" altLang="en-US" dirty="0">
                <a:solidFill>
                  <a:schemeClr val="bg1"/>
                </a:solidFill>
              </a:rPr>
              <a:t>」⇒「</a:t>
            </a:r>
            <a:r>
              <a:rPr lang="en-US" altLang="ja-JP" dirty="0">
                <a:solidFill>
                  <a:schemeClr val="bg1"/>
                </a:solidFill>
              </a:rPr>
              <a:t>build all</a:t>
            </a:r>
            <a:r>
              <a:rPr lang="ja-JP" altLang="en-US" dirty="0">
                <a:solidFill>
                  <a:schemeClr val="bg1"/>
                </a:solidFill>
              </a:rPr>
              <a:t>」の順でビルドする。</a:t>
            </a:r>
            <a:endParaRPr lang="en-US" altLang="ja-JP" dirty="0">
              <a:solidFill>
                <a:schemeClr val="bg1"/>
              </a:solidFill>
            </a:endParaRPr>
          </a:p>
          <a:p>
            <a:r>
              <a:rPr lang="ja-JP" altLang="en-US" sz="1600" b="1" dirty="0">
                <a:solidFill>
                  <a:schemeClr val="bg1"/>
                </a:solidFill>
              </a:rPr>
              <a:t>＊</a:t>
            </a:r>
            <a:r>
              <a:rPr lang="en-US" altLang="ja-JP" sz="1600" b="1" dirty="0">
                <a:solidFill>
                  <a:schemeClr val="bg1"/>
                </a:solidFill>
              </a:rPr>
              <a:t>EDS</a:t>
            </a:r>
            <a:r>
              <a:rPr lang="ja-JP" altLang="en-US" sz="1600" b="1" dirty="0">
                <a:solidFill>
                  <a:schemeClr val="bg1"/>
                </a:solidFill>
              </a:rPr>
              <a:t>ファイルと上記の作業済みファイルは</a:t>
            </a:r>
            <a:r>
              <a:rPr lang="en-US" altLang="ja-JP" sz="1600" b="1" dirty="0">
                <a:solidFill>
                  <a:schemeClr val="bg1"/>
                </a:solidFill>
              </a:rPr>
              <a:t>NAS</a:t>
            </a:r>
            <a:r>
              <a:rPr lang="ja-JP" altLang="en-US" sz="1600" b="1" dirty="0">
                <a:solidFill>
                  <a:schemeClr val="bg1"/>
                </a:solidFill>
              </a:rPr>
              <a:t>にアップロードしておきます。＊</a:t>
            </a:r>
            <a:endParaRPr lang="en-US" altLang="ja-JP" sz="1600" b="1" dirty="0">
              <a:solidFill>
                <a:schemeClr val="bg1"/>
              </a:solidFill>
            </a:endParaRPr>
          </a:p>
        </p:txBody>
      </p:sp>
      <p:sp>
        <p:nvSpPr>
          <p:cNvPr id="8" name="テキスト プレースホルダー 3">
            <a:extLst>
              <a:ext uri="{FF2B5EF4-FFF2-40B4-BE49-F238E27FC236}">
                <a16:creationId xmlns:a16="http://schemas.microsoft.com/office/drawing/2014/main" id="{9C6665C7-A866-4A33-9B13-7C5ECE7D1CBB}"/>
              </a:ext>
            </a:extLst>
          </p:cNvPr>
          <p:cNvSpPr>
            <a:spLocks noGrp="1"/>
          </p:cNvSpPr>
          <p:nvPr>
            <p:ph type="body" sz="half" idx="2"/>
          </p:nvPr>
        </p:nvSpPr>
        <p:spPr>
          <a:xfrm>
            <a:off x="5080712" y="487681"/>
            <a:ext cx="6780362" cy="6163376"/>
          </a:xfrm>
        </p:spPr>
        <p:txBody>
          <a:bodyPr>
            <a:normAutofit fontScale="92500" lnSpcReduction="20000"/>
          </a:bodyPr>
          <a:lstStyle/>
          <a:p>
            <a:pPr>
              <a:buClrTx/>
            </a:pPr>
            <a:r>
              <a:rPr kumimoji="1" lang="ja-JP" altLang="en-US" dirty="0">
                <a:solidFill>
                  <a:schemeClr val="tx1"/>
                </a:solidFill>
              </a:rPr>
              <a:t>編集内容（メールのやり取りのコピペです）</a:t>
            </a:r>
            <a:endParaRPr kumimoji="1" lang="en-US" altLang="ja-JP" dirty="0">
              <a:solidFill>
                <a:schemeClr val="tx1"/>
              </a:solidFill>
            </a:endParaRPr>
          </a:p>
          <a:p>
            <a:pPr marL="342900" indent="-342900">
              <a:buClrTx/>
              <a:buFont typeface="+mj-lt"/>
              <a:buAutoNum type="arabicPeriod" startAt="2"/>
            </a:pPr>
            <a:r>
              <a:rPr kumimoji="1" lang="en-US" altLang="ja-JP" dirty="0">
                <a:solidFill>
                  <a:schemeClr val="tx1"/>
                </a:solidFill>
              </a:rPr>
              <a:t>instance</a:t>
            </a:r>
            <a:r>
              <a:rPr kumimoji="1" lang="ja-JP" altLang="en-US" dirty="0">
                <a:solidFill>
                  <a:schemeClr val="tx1"/>
                </a:solidFill>
              </a:rPr>
              <a:t>番号の変更</a:t>
            </a:r>
          </a:p>
          <a:p>
            <a:pPr>
              <a:buClrTx/>
            </a:pPr>
            <a:r>
              <a:rPr kumimoji="1" lang="en-US" altLang="ja-JP" dirty="0">
                <a:solidFill>
                  <a:schemeClr val="tx1"/>
                </a:solidFill>
              </a:rPr>
              <a:t>instance </a:t>
            </a:r>
            <a:r>
              <a:rPr kumimoji="1" lang="ja-JP" altLang="en-US" dirty="0">
                <a:solidFill>
                  <a:schemeClr val="tx1"/>
                </a:solidFill>
              </a:rPr>
              <a:t>番号は、ホストアプリケーションで設定ができます。</a:t>
            </a:r>
            <a:br>
              <a:rPr kumimoji="1" lang="en-US" altLang="ja-JP" dirty="0">
                <a:solidFill>
                  <a:schemeClr val="tx1"/>
                </a:solidFill>
              </a:rPr>
            </a:br>
            <a:r>
              <a:rPr kumimoji="1" lang="en-US" altLang="ja-JP" dirty="0" err="1">
                <a:solidFill>
                  <a:schemeClr val="tx1"/>
                </a:solidFill>
              </a:rPr>
              <a:t>INpact</a:t>
            </a:r>
            <a:r>
              <a:rPr kumimoji="1" lang="ja-JP" altLang="en-US" dirty="0">
                <a:solidFill>
                  <a:schemeClr val="tx1"/>
                </a:solidFill>
              </a:rPr>
              <a:t>モジュールは、ホストアプリケーションからなにも設定しない場合</a:t>
            </a:r>
          </a:p>
          <a:p>
            <a:pPr>
              <a:buClrTx/>
            </a:pPr>
            <a:r>
              <a:rPr kumimoji="1" lang="en-US" altLang="ja-JP" dirty="0">
                <a:solidFill>
                  <a:schemeClr val="tx1"/>
                </a:solidFill>
              </a:rPr>
              <a:t>&gt; Master(PLC)⇒PC(</a:t>
            </a:r>
            <a:r>
              <a:rPr kumimoji="1" lang="en-US" altLang="ja-JP" dirty="0" err="1">
                <a:solidFill>
                  <a:schemeClr val="tx1"/>
                </a:solidFill>
              </a:rPr>
              <a:t>INpact</a:t>
            </a:r>
            <a:r>
              <a:rPr kumimoji="1" lang="en-US" altLang="ja-JP" dirty="0">
                <a:solidFill>
                  <a:schemeClr val="tx1"/>
                </a:solidFill>
              </a:rPr>
              <a:t>)</a:t>
            </a:r>
            <a:r>
              <a:rPr kumimoji="1" lang="ja-JP" altLang="en-US" dirty="0">
                <a:solidFill>
                  <a:schemeClr val="tx1"/>
                </a:solidFill>
              </a:rPr>
              <a:t>　：　</a:t>
            </a:r>
            <a:r>
              <a:rPr kumimoji="1" lang="en-US" altLang="ja-JP" dirty="0">
                <a:solidFill>
                  <a:schemeClr val="tx1"/>
                </a:solidFill>
              </a:rPr>
              <a:t>input (instance = 150)</a:t>
            </a:r>
            <a:br>
              <a:rPr kumimoji="1" lang="en-US" altLang="ja-JP" dirty="0">
                <a:solidFill>
                  <a:schemeClr val="tx1"/>
                </a:solidFill>
              </a:rPr>
            </a:br>
            <a:r>
              <a:rPr kumimoji="1" lang="en-US" altLang="ja-JP" dirty="0">
                <a:solidFill>
                  <a:schemeClr val="tx1"/>
                </a:solidFill>
              </a:rPr>
              <a:t>&gt; PC(</a:t>
            </a:r>
            <a:r>
              <a:rPr kumimoji="1" lang="en-US" altLang="ja-JP" dirty="0" err="1">
                <a:solidFill>
                  <a:schemeClr val="tx1"/>
                </a:solidFill>
              </a:rPr>
              <a:t>INpact</a:t>
            </a:r>
            <a:r>
              <a:rPr kumimoji="1" lang="en-US" altLang="ja-JP" dirty="0">
                <a:solidFill>
                  <a:schemeClr val="tx1"/>
                </a:solidFill>
              </a:rPr>
              <a:t>)⇒Master(PLC)</a:t>
            </a:r>
            <a:r>
              <a:rPr kumimoji="1" lang="ja-JP" altLang="en-US" dirty="0">
                <a:solidFill>
                  <a:schemeClr val="tx1"/>
                </a:solidFill>
              </a:rPr>
              <a:t>　：　</a:t>
            </a:r>
            <a:r>
              <a:rPr kumimoji="1" lang="en-US" altLang="ja-JP" dirty="0">
                <a:solidFill>
                  <a:schemeClr val="tx1"/>
                </a:solidFill>
              </a:rPr>
              <a:t>output (instance = 100)</a:t>
            </a:r>
          </a:p>
          <a:p>
            <a:pPr>
              <a:buClrTx/>
            </a:pPr>
            <a:r>
              <a:rPr kumimoji="1" lang="ja-JP" altLang="en-US" dirty="0">
                <a:solidFill>
                  <a:schemeClr val="tx1"/>
                </a:solidFill>
              </a:rPr>
              <a:t>として動作する仕様になっています。</a:t>
            </a:r>
          </a:p>
          <a:p>
            <a:pPr>
              <a:buClrTx/>
            </a:pPr>
            <a:r>
              <a:rPr kumimoji="1" lang="en-US" altLang="ja-JP" dirty="0">
                <a:solidFill>
                  <a:schemeClr val="tx1"/>
                </a:solidFill>
              </a:rPr>
              <a:t>instance</a:t>
            </a:r>
            <a:r>
              <a:rPr kumimoji="1" lang="ja-JP" altLang="en-US" dirty="0">
                <a:solidFill>
                  <a:schemeClr val="tx1"/>
                </a:solidFill>
              </a:rPr>
              <a:t>番号を指定する場合、</a:t>
            </a:r>
            <a:r>
              <a:rPr kumimoji="1" lang="en-US" altLang="ja-JP" dirty="0" err="1">
                <a:solidFill>
                  <a:schemeClr val="tx1"/>
                </a:solidFill>
              </a:rPr>
              <a:t>abcc_adapt</a:t>
            </a:r>
            <a:r>
              <a:rPr kumimoji="1" lang="en-US" altLang="ja-JP" dirty="0">
                <a:solidFill>
                  <a:schemeClr val="tx1"/>
                </a:solidFill>
              </a:rPr>
              <a:t>\</a:t>
            </a:r>
            <a:r>
              <a:rPr kumimoji="1" lang="en-US" altLang="ja-JP" dirty="0" err="1">
                <a:solidFill>
                  <a:schemeClr val="tx1"/>
                </a:solidFill>
              </a:rPr>
              <a:t>abcc_obj_cfg.h</a:t>
            </a:r>
            <a:r>
              <a:rPr kumimoji="1" lang="ja-JP" altLang="en-US" dirty="0">
                <a:solidFill>
                  <a:schemeClr val="tx1"/>
                </a:solidFill>
              </a:rPr>
              <a:t>　ファイル内で以下のように変更します。</a:t>
            </a:r>
          </a:p>
          <a:p>
            <a:pPr marL="285750" indent="-285750">
              <a:buClrTx/>
              <a:buFont typeface="Arial" panose="020B0604020202020204" pitchFamily="34" charset="0"/>
              <a:buChar char="•"/>
            </a:pPr>
            <a:r>
              <a:rPr kumimoji="1" lang="en-US" altLang="ja-JP" dirty="0">
                <a:solidFill>
                  <a:schemeClr val="tx1"/>
                </a:solidFill>
              </a:rPr>
              <a:t>EIP_OBJ_ENABLE</a:t>
            </a:r>
            <a:r>
              <a:rPr kumimoji="1" lang="ja-JP" altLang="en-US" dirty="0">
                <a:solidFill>
                  <a:schemeClr val="tx1"/>
                </a:solidFill>
              </a:rPr>
              <a:t>　定義を　</a:t>
            </a:r>
            <a:r>
              <a:rPr kumimoji="1" lang="en-US" altLang="ja-JP" dirty="0">
                <a:solidFill>
                  <a:schemeClr val="tx1"/>
                </a:solidFill>
              </a:rPr>
              <a:t>TRUE</a:t>
            </a:r>
            <a:r>
              <a:rPr kumimoji="1" lang="ja-JP" altLang="en-US" dirty="0">
                <a:solidFill>
                  <a:schemeClr val="tx1"/>
                </a:solidFill>
              </a:rPr>
              <a:t>　に変更　→　同ファイル内「 </a:t>
            </a:r>
            <a:r>
              <a:rPr kumimoji="1" lang="en-US" altLang="ja-JP" dirty="0">
                <a:solidFill>
                  <a:schemeClr val="tx1"/>
                </a:solidFill>
              </a:rPr>
              <a:t>EIP_IA_XXXX</a:t>
            </a:r>
            <a:r>
              <a:rPr kumimoji="1" lang="ja-JP" altLang="en-US" dirty="0">
                <a:solidFill>
                  <a:schemeClr val="tx1"/>
                </a:solidFill>
              </a:rPr>
              <a:t>」定義が有効になります</a:t>
            </a:r>
          </a:p>
          <a:p>
            <a:pPr marL="285750" indent="-285750">
              <a:buClrTx/>
              <a:buFont typeface="Arial" panose="020B0604020202020204" pitchFamily="34" charset="0"/>
              <a:buChar char="•"/>
            </a:pPr>
            <a:r>
              <a:rPr kumimoji="1" lang="en-US" altLang="ja-JP" dirty="0">
                <a:solidFill>
                  <a:schemeClr val="tx1"/>
                </a:solidFill>
              </a:rPr>
              <a:t>EIP_IA_PROD_INSTANCE_ENABLE</a:t>
            </a:r>
            <a:r>
              <a:rPr kumimoji="1" lang="ja-JP" altLang="en-US" dirty="0">
                <a:solidFill>
                  <a:schemeClr val="tx1"/>
                </a:solidFill>
              </a:rPr>
              <a:t>　定義を　</a:t>
            </a:r>
            <a:r>
              <a:rPr kumimoji="1" lang="en-US" altLang="ja-JP" dirty="0">
                <a:solidFill>
                  <a:schemeClr val="tx1"/>
                </a:solidFill>
              </a:rPr>
              <a:t>TRUE</a:t>
            </a:r>
            <a:r>
              <a:rPr kumimoji="1" lang="ja-JP" altLang="en-US" dirty="0">
                <a:solidFill>
                  <a:schemeClr val="tx1"/>
                </a:solidFill>
              </a:rPr>
              <a:t>　に変更</a:t>
            </a:r>
          </a:p>
          <a:p>
            <a:pPr marL="285750" indent="-285750">
              <a:buClrTx/>
              <a:buFont typeface="Arial" panose="020B0604020202020204" pitchFamily="34" charset="0"/>
              <a:buChar char="•"/>
            </a:pPr>
            <a:r>
              <a:rPr kumimoji="1" lang="en-US" altLang="ja-JP" dirty="0">
                <a:solidFill>
                  <a:schemeClr val="tx1"/>
                </a:solidFill>
              </a:rPr>
              <a:t>EIP_IA_PROD_INSTANCE_VALUE</a:t>
            </a:r>
            <a:r>
              <a:rPr kumimoji="1" lang="ja-JP" altLang="en-US" dirty="0">
                <a:solidFill>
                  <a:schemeClr val="tx1"/>
                </a:solidFill>
              </a:rPr>
              <a:t>　定義で　</a:t>
            </a:r>
            <a:br>
              <a:rPr kumimoji="1" lang="en-US" altLang="ja-JP" dirty="0">
                <a:solidFill>
                  <a:schemeClr val="tx1"/>
                </a:solidFill>
              </a:rPr>
            </a:br>
            <a:r>
              <a:rPr kumimoji="1" lang="en-US" altLang="ja-JP" dirty="0">
                <a:solidFill>
                  <a:schemeClr val="tx1"/>
                </a:solidFill>
              </a:rPr>
              <a:t>output </a:t>
            </a:r>
            <a:r>
              <a:rPr kumimoji="1" lang="ja-JP" altLang="en-US" dirty="0">
                <a:solidFill>
                  <a:schemeClr val="tx1"/>
                </a:solidFill>
              </a:rPr>
              <a:t>側の</a:t>
            </a:r>
            <a:r>
              <a:rPr kumimoji="1" lang="en-US" altLang="ja-JP" dirty="0">
                <a:solidFill>
                  <a:schemeClr val="tx1"/>
                </a:solidFill>
              </a:rPr>
              <a:t>instance </a:t>
            </a:r>
            <a:r>
              <a:rPr kumimoji="1" lang="ja-JP" altLang="en-US" dirty="0">
                <a:solidFill>
                  <a:schemeClr val="tx1"/>
                </a:solidFill>
              </a:rPr>
              <a:t>番号を指定</a:t>
            </a:r>
          </a:p>
          <a:p>
            <a:pPr marL="285750" indent="-285750">
              <a:buClrTx/>
              <a:buFont typeface="Arial" panose="020B0604020202020204" pitchFamily="34" charset="0"/>
              <a:buChar char="•"/>
            </a:pPr>
            <a:r>
              <a:rPr kumimoji="1" lang="en-US" altLang="ja-JP" dirty="0">
                <a:solidFill>
                  <a:schemeClr val="tx1"/>
                </a:solidFill>
              </a:rPr>
              <a:t>EIP_IA_CONS_INSTANCE_ENABLE</a:t>
            </a:r>
            <a:r>
              <a:rPr kumimoji="1" lang="ja-JP" altLang="en-US" dirty="0">
                <a:solidFill>
                  <a:schemeClr val="tx1"/>
                </a:solidFill>
              </a:rPr>
              <a:t>　定義を　</a:t>
            </a:r>
            <a:r>
              <a:rPr kumimoji="1" lang="en-US" altLang="ja-JP" dirty="0">
                <a:solidFill>
                  <a:schemeClr val="tx1"/>
                </a:solidFill>
              </a:rPr>
              <a:t>TRUE</a:t>
            </a:r>
            <a:r>
              <a:rPr kumimoji="1" lang="ja-JP" altLang="en-US" dirty="0">
                <a:solidFill>
                  <a:schemeClr val="tx1"/>
                </a:solidFill>
              </a:rPr>
              <a:t>　に変更</a:t>
            </a:r>
          </a:p>
          <a:p>
            <a:pPr marL="285750" indent="-285750">
              <a:buClrTx/>
              <a:buFont typeface="Arial" panose="020B0604020202020204" pitchFamily="34" charset="0"/>
              <a:buChar char="•"/>
            </a:pPr>
            <a:r>
              <a:rPr kumimoji="1" lang="en-US" altLang="ja-JP" dirty="0">
                <a:solidFill>
                  <a:schemeClr val="tx1"/>
                </a:solidFill>
              </a:rPr>
              <a:t>EIP_IA_CONS_INSTANCE_VALUE</a:t>
            </a:r>
            <a:r>
              <a:rPr kumimoji="1" lang="ja-JP" altLang="en-US" dirty="0">
                <a:solidFill>
                  <a:schemeClr val="tx1"/>
                </a:solidFill>
              </a:rPr>
              <a:t>　定義で　</a:t>
            </a:r>
            <a:br>
              <a:rPr kumimoji="1" lang="en-US" altLang="ja-JP" dirty="0">
                <a:solidFill>
                  <a:schemeClr val="tx1"/>
                </a:solidFill>
              </a:rPr>
            </a:br>
            <a:r>
              <a:rPr kumimoji="1" lang="en-US" altLang="ja-JP" dirty="0">
                <a:solidFill>
                  <a:schemeClr val="tx1"/>
                </a:solidFill>
              </a:rPr>
              <a:t>input </a:t>
            </a:r>
            <a:r>
              <a:rPr kumimoji="1" lang="ja-JP" altLang="en-US" dirty="0">
                <a:solidFill>
                  <a:schemeClr val="tx1"/>
                </a:solidFill>
              </a:rPr>
              <a:t>側の</a:t>
            </a:r>
            <a:r>
              <a:rPr kumimoji="1" lang="en-US" altLang="ja-JP" dirty="0">
                <a:solidFill>
                  <a:schemeClr val="tx1"/>
                </a:solidFill>
              </a:rPr>
              <a:t>instance </a:t>
            </a:r>
            <a:r>
              <a:rPr kumimoji="1" lang="ja-JP" altLang="en-US" dirty="0">
                <a:solidFill>
                  <a:schemeClr val="tx1"/>
                </a:solidFill>
              </a:rPr>
              <a:t>番号を指定</a:t>
            </a:r>
          </a:p>
          <a:p>
            <a:pPr>
              <a:buClrTx/>
            </a:pPr>
            <a:r>
              <a:rPr kumimoji="1" lang="en-US" altLang="ja-JP" dirty="0" err="1">
                <a:solidFill>
                  <a:schemeClr val="tx1"/>
                </a:solidFill>
              </a:rPr>
              <a:t>INpact</a:t>
            </a:r>
            <a:r>
              <a:rPr kumimoji="1" lang="en-US" altLang="ja-JP" dirty="0">
                <a:solidFill>
                  <a:schemeClr val="tx1"/>
                </a:solidFill>
              </a:rPr>
              <a:t> </a:t>
            </a:r>
            <a:r>
              <a:rPr kumimoji="1" lang="ja-JP" altLang="en-US" dirty="0">
                <a:solidFill>
                  <a:schemeClr val="tx1"/>
                </a:solidFill>
              </a:rPr>
              <a:t>起動時に、上記設定を</a:t>
            </a:r>
            <a:r>
              <a:rPr kumimoji="1" lang="en-US" altLang="ja-JP" dirty="0" err="1">
                <a:solidFill>
                  <a:schemeClr val="tx1"/>
                </a:solidFill>
              </a:rPr>
              <a:t>INpact</a:t>
            </a:r>
            <a:r>
              <a:rPr kumimoji="1" lang="ja-JP" altLang="en-US" dirty="0">
                <a:solidFill>
                  <a:schemeClr val="tx1"/>
                </a:solidFill>
              </a:rPr>
              <a:t>に返す→</a:t>
            </a:r>
            <a:r>
              <a:rPr kumimoji="1" lang="en-US" altLang="ja-JP" dirty="0">
                <a:solidFill>
                  <a:schemeClr val="tx1"/>
                </a:solidFill>
              </a:rPr>
              <a:t>PLC</a:t>
            </a:r>
            <a:r>
              <a:rPr kumimoji="1" lang="ja-JP" altLang="en-US" dirty="0">
                <a:solidFill>
                  <a:schemeClr val="tx1"/>
                </a:solidFill>
              </a:rPr>
              <a:t>は設定された</a:t>
            </a:r>
            <a:r>
              <a:rPr kumimoji="1" lang="en-US" altLang="ja-JP" dirty="0">
                <a:solidFill>
                  <a:schemeClr val="tx1"/>
                </a:solidFill>
              </a:rPr>
              <a:t>instance</a:t>
            </a:r>
            <a:r>
              <a:rPr kumimoji="1" lang="ja-JP" altLang="en-US" dirty="0">
                <a:solidFill>
                  <a:schemeClr val="tx1"/>
                </a:solidFill>
              </a:rPr>
              <a:t>番号で接続できる状態になります</a:t>
            </a:r>
          </a:p>
          <a:p>
            <a:pPr>
              <a:buClrTx/>
            </a:pPr>
            <a:endParaRPr kumimoji="1" lang="ja-JP" altLang="en-US" dirty="0">
              <a:solidFill>
                <a:schemeClr val="tx1"/>
              </a:solidFill>
            </a:endParaRPr>
          </a:p>
        </p:txBody>
      </p:sp>
    </p:spTree>
    <p:extLst>
      <p:ext uri="{BB962C8B-B14F-4D97-AF65-F5344CB8AC3E}">
        <p14:creationId xmlns:p14="http://schemas.microsoft.com/office/powerpoint/2010/main" val="319916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4" y="487681"/>
            <a:ext cx="3832741" cy="1132114"/>
          </a:xfrm>
        </p:spPr>
        <p:txBody>
          <a:bodyPr>
            <a:noAutofit/>
          </a:bodyPr>
          <a:lstStyle/>
          <a:p>
            <a:r>
              <a:rPr kumimoji="1" lang="en-US" altLang="ja-JP" sz="2400" dirty="0"/>
              <a:t>Step1.2 </a:t>
            </a:r>
            <a:br>
              <a:rPr kumimoji="1" lang="en-US" altLang="ja-JP" sz="2400" dirty="0"/>
            </a:br>
            <a:r>
              <a:rPr kumimoji="1" lang="en-US" altLang="ja-JP" sz="2000" dirty="0" err="1"/>
              <a:t>IdlApp</a:t>
            </a:r>
            <a:r>
              <a:rPr kumimoji="1" lang="ja-JP" altLang="en-US" sz="2000" dirty="0"/>
              <a:t>のソースコードを</a:t>
            </a:r>
            <a:r>
              <a:rPr kumimoji="1" lang="en-US" altLang="ja-JP" sz="2000" dirty="0"/>
              <a:t>EDS</a:t>
            </a:r>
            <a:r>
              <a:rPr kumimoji="1" lang="ja-JP" altLang="en-US" sz="2000" dirty="0"/>
              <a:t>ファイル（</a:t>
            </a:r>
            <a:r>
              <a:rPr kumimoji="1" lang="en-US" altLang="ja-JP" sz="2000" dirty="0"/>
              <a:t>Ethernet/IP</a:t>
            </a:r>
            <a:r>
              <a:rPr kumimoji="1" lang="ja-JP" altLang="en-US" sz="2000" dirty="0"/>
              <a:t>通信の設定ファイル）に合わせて編集する</a:t>
            </a:r>
            <a:endParaRPr kumimoji="1" lang="ja-JP" altLang="en-US" sz="2400" dirty="0"/>
          </a:p>
        </p:txBody>
      </p:sp>
      <p:sp>
        <p:nvSpPr>
          <p:cNvPr id="5" name="テキスト プレースホルダー 3">
            <a:extLst>
              <a:ext uri="{FF2B5EF4-FFF2-40B4-BE49-F238E27FC236}">
                <a16:creationId xmlns:a16="http://schemas.microsoft.com/office/drawing/2014/main" id="{99D3FE61-200F-44C5-BBE1-F934228265BE}"/>
              </a:ext>
            </a:extLst>
          </p:cNvPr>
          <p:cNvSpPr txBox="1">
            <a:spLocks/>
          </p:cNvSpPr>
          <p:nvPr/>
        </p:nvSpPr>
        <p:spPr>
          <a:xfrm>
            <a:off x="643465" y="1871650"/>
            <a:ext cx="3909284" cy="477940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kumimoji="1" lang="ja-JP" altLang="en-US" sz="1600" dirty="0">
                <a:solidFill>
                  <a:srgbClr val="FF0000"/>
                </a:solidFill>
              </a:rPr>
              <a:t>＊前項で</a:t>
            </a:r>
            <a:r>
              <a:rPr lang="ja-JP" altLang="en-US" sz="1600" dirty="0">
                <a:solidFill>
                  <a:srgbClr val="FF0000"/>
                </a:solidFill>
              </a:rPr>
              <a:t>「</a:t>
            </a:r>
            <a:r>
              <a:rPr lang="en-US" altLang="ja-JP" sz="1600" dirty="0">
                <a:solidFill>
                  <a:srgbClr val="FF0000"/>
                </a:solidFill>
              </a:rPr>
              <a:t>IdlLinux_amd64</a:t>
            </a:r>
            <a:r>
              <a:rPr lang="ja-JP" altLang="en-US" sz="1600" dirty="0">
                <a:solidFill>
                  <a:srgbClr val="FF0000"/>
                </a:solidFill>
              </a:rPr>
              <a:t>」を</a:t>
            </a:r>
            <a:r>
              <a:rPr kumimoji="1" lang="ja-JP" altLang="en-US" sz="1600" dirty="0">
                <a:solidFill>
                  <a:srgbClr val="FF0000"/>
                </a:solidFill>
              </a:rPr>
              <a:t>解凍したと仮定して説明する</a:t>
            </a:r>
            <a:endParaRPr kumimoji="1" lang="en-US" altLang="ja-JP" sz="1600" dirty="0">
              <a:solidFill>
                <a:srgbClr val="FF0000"/>
              </a:solidFill>
            </a:endParaRPr>
          </a:p>
          <a:p>
            <a:r>
              <a:rPr lang="ja-JP" altLang="en-US" dirty="0">
                <a:solidFill>
                  <a:schemeClr val="bg1"/>
                </a:solidFill>
              </a:rPr>
              <a:t>「</a:t>
            </a:r>
            <a:r>
              <a:rPr lang="en-US" altLang="ja-JP" dirty="0">
                <a:solidFill>
                  <a:schemeClr val="bg1"/>
                </a:solidFill>
              </a:rPr>
              <a:t>IdlLinux_amd64/</a:t>
            </a:r>
            <a:r>
              <a:rPr lang="en-US" altLang="ja-JP" dirty="0" err="1">
                <a:solidFill>
                  <a:schemeClr val="bg1"/>
                </a:solidFill>
              </a:rPr>
              <a:t>src</a:t>
            </a:r>
            <a:r>
              <a:rPr lang="en-US" altLang="ja-JP" dirty="0">
                <a:solidFill>
                  <a:schemeClr val="bg1"/>
                </a:solidFill>
              </a:rPr>
              <a:t>/</a:t>
            </a:r>
            <a:r>
              <a:rPr lang="en-US" altLang="ja-JP" dirty="0" err="1">
                <a:solidFill>
                  <a:schemeClr val="bg1"/>
                </a:solidFill>
              </a:rPr>
              <a:t>IdlApp</a:t>
            </a:r>
            <a:r>
              <a:rPr lang="en-US" altLang="ja-JP" dirty="0">
                <a:solidFill>
                  <a:schemeClr val="bg1"/>
                </a:solidFill>
              </a:rPr>
              <a:t>/</a:t>
            </a:r>
            <a:r>
              <a:rPr lang="ja-JP" altLang="en-US" dirty="0">
                <a:solidFill>
                  <a:schemeClr val="bg1"/>
                </a:solidFill>
              </a:rPr>
              <a:t>」に移動</a:t>
            </a:r>
            <a:endParaRPr lang="en-US" altLang="ja-JP" dirty="0">
              <a:solidFill>
                <a:schemeClr val="bg1"/>
              </a:solidFill>
            </a:endParaRPr>
          </a:p>
          <a:p>
            <a:r>
              <a:rPr lang="ja-JP" altLang="en-US" dirty="0">
                <a:solidFill>
                  <a:schemeClr val="bg1"/>
                </a:solidFill>
              </a:rPr>
              <a:t>統合開発環境</a:t>
            </a:r>
            <a:r>
              <a:rPr lang="en-US" altLang="ja-JP" dirty="0">
                <a:solidFill>
                  <a:schemeClr val="bg1"/>
                </a:solidFill>
              </a:rPr>
              <a:t>eclipse</a:t>
            </a:r>
            <a:r>
              <a:rPr lang="ja-JP" altLang="en-US" dirty="0">
                <a:solidFill>
                  <a:schemeClr val="bg1"/>
                </a:solidFill>
              </a:rPr>
              <a:t>に「</a:t>
            </a:r>
            <a:r>
              <a:rPr lang="en-US" altLang="ja-JP" dirty="0">
                <a:solidFill>
                  <a:schemeClr val="bg1"/>
                </a:solidFill>
              </a:rPr>
              <a:t>.project</a:t>
            </a:r>
            <a:r>
              <a:rPr lang="ja-JP" altLang="en-US" dirty="0">
                <a:solidFill>
                  <a:schemeClr val="bg1"/>
                </a:solidFill>
              </a:rPr>
              <a:t>」を</a:t>
            </a:r>
            <a:r>
              <a:rPr lang="en-US" altLang="ja-JP" dirty="0">
                <a:solidFill>
                  <a:schemeClr val="bg1"/>
                </a:solidFill>
              </a:rPr>
              <a:t>import</a:t>
            </a:r>
            <a:r>
              <a:rPr lang="ja-JP" altLang="en-US" dirty="0">
                <a:solidFill>
                  <a:schemeClr val="bg1"/>
                </a:solidFill>
              </a:rPr>
              <a:t>する。（</a:t>
            </a:r>
            <a:r>
              <a:rPr lang="en-US" altLang="ja-JP" dirty="0">
                <a:solidFill>
                  <a:schemeClr val="bg1"/>
                </a:solidFill>
              </a:rPr>
              <a:t>README</a:t>
            </a:r>
            <a:r>
              <a:rPr lang="ja-JP" altLang="en-US" dirty="0">
                <a:solidFill>
                  <a:schemeClr val="bg1"/>
                </a:solidFill>
              </a:rPr>
              <a:t>で</a:t>
            </a:r>
            <a:r>
              <a:rPr lang="en-US" altLang="ja-JP" dirty="0">
                <a:solidFill>
                  <a:schemeClr val="bg1"/>
                </a:solidFill>
              </a:rPr>
              <a:t>eclipse</a:t>
            </a:r>
            <a:r>
              <a:rPr lang="ja-JP" altLang="en-US" dirty="0">
                <a:solidFill>
                  <a:schemeClr val="bg1"/>
                </a:solidFill>
              </a:rPr>
              <a:t>が使用されていた。</a:t>
            </a:r>
            <a:r>
              <a:rPr lang="en-US" altLang="ja-JP" dirty="0">
                <a:solidFill>
                  <a:schemeClr val="bg1"/>
                </a:solidFill>
              </a:rPr>
              <a:t>C</a:t>
            </a:r>
            <a:r>
              <a:rPr lang="ja-JP" altLang="en-US" dirty="0">
                <a:solidFill>
                  <a:schemeClr val="bg1"/>
                </a:solidFill>
              </a:rPr>
              <a:t>のコンパイルができるなら、何を使ってもいいはず。）</a:t>
            </a:r>
            <a:endParaRPr lang="en-US" altLang="ja-JP" dirty="0">
              <a:solidFill>
                <a:schemeClr val="bg1"/>
              </a:solidFill>
            </a:endParaRPr>
          </a:p>
          <a:p>
            <a:r>
              <a:rPr lang="en-US" altLang="ja-JP" dirty="0">
                <a:solidFill>
                  <a:schemeClr val="bg1"/>
                </a:solidFill>
              </a:rPr>
              <a:t>Import</a:t>
            </a:r>
            <a:r>
              <a:rPr lang="ja-JP" altLang="en-US" dirty="0">
                <a:solidFill>
                  <a:schemeClr val="bg1"/>
                </a:solidFill>
              </a:rPr>
              <a:t>してきたら、通信の仕様が設定された</a:t>
            </a:r>
            <a:r>
              <a:rPr lang="en-US" altLang="ja-JP" dirty="0">
                <a:solidFill>
                  <a:schemeClr val="bg1"/>
                </a:solidFill>
              </a:rPr>
              <a:t>EDS</a:t>
            </a:r>
            <a:r>
              <a:rPr lang="ja-JP" altLang="en-US" dirty="0">
                <a:solidFill>
                  <a:schemeClr val="bg1"/>
                </a:solidFill>
              </a:rPr>
              <a:t>ファイルに沿ってファイルを編集していく。</a:t>
            </a:r>
            <a:endParaRPr lang="en-US" altLang="ja-JP" dirty="0">
              <a:solidFill>
                <a:schemeClr val="bg1"/>
              </a:solidFill>
            </a:endParaRPr>
          </a:p>
          <a:p>
            <a:r>
              <a:rPr lang="en-US" altLang="ja-JP" dirty="0">
                <a:solidFill>
                  <a:schemeClr val="bg1"/>
                </a:solidFill>
              </a:rPr>
              <a:t>【</a:t>
            </a:r>
            <a:r>
              <a:rPr lang="ja-JP" altLang="en-US" dirty="0">
                <a:solidFill>
                  <a:schemeClr val="bg1"/>
                </a:solidFill>
              </a:rPr>
              <a:t>編集終了後</a:t>
            </a:r>
            <a:r>
              <a:rPr lang="en-US" altLang="ja-JP" dirty="0">
                <a:solidFill>
                  <a:schemeClr val="bg1"/>
                </a:solidFill>
              </a:rPr>
              <a:t>】</a:t>
            </a:r>
            <a:br>
              <a:rPr lang="en-US" altLang="ja-JP" dirty="0">
                <a:solidFill>
                  <a:schemeClr val="bg1"/>
                </a:solidFill>
              </a:rPr>
            </a:br>
            <a:r>
              <a:rPr lang="ja-JP" altLang="en-US" dirty="0">
                <a:solidFill>
                  <a:schemeClr val="bg1"/>
                </a:solidFill>
              </a:rPr>
              <a:t>ツールバーの「</a:t>
            </a:r>
            <a:r>
              <a:rPr lang="en-US" altLang="ja-JP" dirty="0">
                <a:solidFill>
                  <a:schemeClr val="bg1"/>
                </a:solidFill>
              </a:rPr>
              <a:t>project</a:t>
            </a:r>
            <a:r>
              <a:rPr lang="ja-JP" altLang="en-US" dirty="0">
                <a:solidFill>
                  <a:schemeClr val="bg1"/>
                </a:solidFill>
              </a:rPr>
              <a:t>」から「</a:t>
            </a:r>
            <a:r>
              <a:rPr lang="en-US" altLang="ja-JP" dirty="0">
                <a:solidFill>
                  <a:schemeClr val="bg1"/>
                </a:solidFill>
              </a:rPr>
              <a:t>clear</a:t>
            </a:r>
            <a:r>
              <a:rPr lang="ja-JP" altLang="en-US" dirty="0">
                <a:solidFill>
                  <a:schemeClr val="bg1"/>
                </a:solidFill>
              </a:rPr>
              <a:t>」⇒「</a:t>
            </a:r>
            <a:r>
              <a:rPr lang="en-US" altLang="ja-JP" dirty="0">
                <a:solidFill>
                  <a:schemeClr val="bg1"/>
                </a:solidFill>
              </a:rPr>
              <a:t>build all</a:t>
            </a:r>
            <a:r>
              <a:rPr lang="ja-JP" altLang="en-US" dirty="0">
                <a:solidFill>
                  <a:schemeClr val="bg1"/>
                </a:solidFill>
              </a:rPr>
              <a:t>」の順でビルドする。</a:t>
            </a:r>
            <a:endParaRPr lang="en-US" altLang="ja-JP" dirty="0">
              <a:solidFill>
                <a:schemeClr val="bg1"/>
              </a:solidFill>
            </a:endParaRPr>
          </a:p>
          <a:p>
            <a:r>
              <a:rPr lang="ja-JP" altLang="en-US" sz="1600" b="1" dirty="0">
                <a:solidFill>
                  <a:schemeClr val="bg1"/>
                </a:solidFill>
              </a:rPr>
              <a:t>＊</a:t>
            </a:r>
            <a:r>
              <a:rPr lang="en-US" altLang="ja-JP" sz="1600" b="1" dirty="0">
                <a:solidFill>
                  <a:schemeClr val="bg1"/>
                </a:solidFill>
              </a:rPr>
              <a:t>EDS</a:t>
            </a:r>
            <a:r>
              <a:rPr lang="ja-JP" altLang="en-US" sz="1600" b="1" dirty="0">
                <a:solidFill>
                  <a:schemeClr val="bg1"/>
                </a:solidFill>
              </a:rPr>
              <a:t>ファイルと上記の作業済みファイルは</a:t>
            </a:r>
            <a:r>
              <a:rPr lang="en-US" altLang="ja-JP" sz="1600" b="1" dirty="0">
                <a:solidFill>
                  <a:schemeClr val="bg1"/>
                </a:solidFill>
              </a:rPr>
              <a:t>NAS</a:t>
            </a:r>
            <a:r>
              <a:rPr lang="ja-JP" altLang="en-US" sz="1600" b="1" dirty="0">
                <a:solidFill>
                  <a:schemeClr val="bg1"/>
                </a:solidFill>
              </a:rPr>
              <a:t>にアップロードしておきます。＊</a:t>
            </a:r>
            <a:endParaRPr lang="en-US" altLang="ja-JP" sz="1600" b="1" dirty="0">
              <a:solidFill>
                <a:schemeClr val="bg1"/>
              </a:solidFill>
            </a:endParaRPr>
          </a:p>
        </p:txBody>
      </p:sp>
      <p:sp>
        <p:nvSpPr>
          <p:cNvPr id="8" name="テキスト プレースホルダー 3">
            <a:extLst>
              <a:ext uri="{FF2B5EF4-FFF2-40B4-BE49-F238E27FC236}">
                <a16:creationId xmlns:a16="http://schemas.microsoft.com/office/drawing/2014/main" id="{9C6665C7-A866-4A33-9B13-7C5ECE7D1CBB}"/>
              </a:ext>
            </a:extLst>
          </p:cNvPr>
          <p:cNvSpPr>
            <a:spLocks noGrp="1"/>
          </p:cNvSpPr>
          <p:nvPr>
            <p:ph type="body" sz="half" idx="2"/>
          </p:nvPr>
        </p:nvSpPr>
        <p:spPr>
          <a:xfrm>
            <a:off x="5080712" y="487681"/>
            <a:ext cx="6954534" cy="6163376"/>
          </a:xfrm>
        </p:spPr>
        <p:txBody>
          <a:bodyPr>
            <a:normAutofit fontScale="92500" lnSpcReduction="10000"/>
          </a:bodyPr>
          <a:lstStyle/>
          <a:p>
            <a:pPr>
              <a:buClrTx/>
            </a:pPr>
            <a:r>
              <a:rPr kumimoji="1" lang="ja-JP" altLang="en-US" dirty="0">
                <a:solidFill>
                  <a:schemeClr val="tx1"/>
                </a:solidFill>
              </a:rPr>
              <a:t>編集内容（メールのやり取りのコピペです）</a:t>
            </a:r>
            <a:endParaRPr kumimoji="1" lang="en-US" altLang="ja-JP" dirty="0">
              <a:solidFill>
                <a:schemeClr val="tx1"/>
              </a:solidFill>
            </a:endParaRPr>
          </a:p>
          <a:p>
            <a:pPr marL="342900" indent="-342900">
              <a:buClrTx/>
              <a:buFont typeface="+mj-lt"/>
              <a:buAutoNum type="arabicPeriod" startAt="3"/>
            </a:pPr>
            <a:r>
              <a:rPr kumimoji="1" lang="ja-JP" altLang="en-US" dirty="0">
                <a:solidFill>
                  <a:schemeClr val="tx1"/>
                </a:solidFill>
              </a:rPr>
              <a:t>実行する「サイクリック通信のプログラム」を切り替え</a:t>
            </a:r>
          </a:p>
          <a:p>
            <a:pPr>
              <a:buClrTx/>
            </a:pPr>
            <a:r>
              <a:rPr kumimoji="1" lang="ja-JP" altLang="en-US" dirty="0">
                <a:solidFill>
                  <a:schemeClr val="tx1"/>
                </a:solidFill>
              </a:rPr>
              <a:t>ホストアプリケーションは、そのままの状態ですと</a:t>
            </a:r>
            <a:r>
              <a:rPr kumimoji="1" lang="en-US" altLang="ja-JP" dirty="0" err="1">
                <a:solidFill>
                  <a:schemeClr val="tx1"/>
                </a:solidFill>
              </a:rPr>
              <a:t>example_app</a:t>
            </a:r>
            <a:r>
              <a:rPr kumimoji="1" lang="en-US" altLang="ja-JP" dirty="0">
                <a:solidFill>
                  <a:schemeClr val="tx1"/>
                </a:solidFill>
              </a:rPr>
              <a:t>\</a:t>
            </a:r>
            <a:r>
              <a:rPr kumimoji="1" lang="en-US" altLang="ja-JP" dirty="0" err="1">
                <a:solidFill>
                  <a:schemeClr val="tx1"/>
                </a:solidFill>
              </a:rPr>
              <a:t>appl_adimap_speed.c</a:t>
            </a:r>
            <a:r>
              <a:rPr kumimoji="1" lang="ja-JP" altLang="en-US" dirty="0">
                <a:solidFill>
                  <a:schemeClr val="tx1"/>
                </a:solidFill>
              </a:rPr>
              <a:t>　のプログラムを動かす仕組みに</a:t>
            </a:r>
            <a:br>
              <a:rPr kumimoji="1" lang="en-US" altLang="ja-JP" dirty="0">
                <a:solidFill>
                  <a:schemeClr val="tx1"/>
                </a:solidFill>
              </a:rPr>
            </a:br>
            <a:r>
              <a:rPr kumimoji="1" lang="ja-JP" altLang="en-US" dirty="0">
                <a:solidFill>
                  <a:schemeClr val="tx1"/>
                </a:solidFill>
              </a:rPr>
              <a:t>なっています。このプログラムは</a:t>
            </a:r>
            <a:r>
              <a:rPr kumimoji="1" lang="en-US" altLang="ja-JP" dirty="0">
                <a:solidFill>
                  <a:schemeClr val="tx1"/>
                </a:solidFill>
              </a:rPr>
              <a:t>4</a:t>
            </a:r>
            <a:r>
              <a:rPr kumimoji="1" lang="ja-JP" altLang="en-US" dirty="0">
                <a:solidFill>
                  <a:schemeClr val="tx1"/>
                </a:solidFill>
              </a:rPr>
              <a:t>バイトのサイクリック通信となっております。</a:t>
            </a:r>
            <a:endParaRPr kumimoji="1" lang="en-US" altLang="ja-JP" dirty="0">
              <a:solidFill>
                <a:schemeClr val="tx1"/>
              </a:solidFill>
            </a:endParaRPr>
          </a:p>
          <a:p>
            <a:pPr>
              <a:buClrTx/>
            </a:pPr>
            <a:r>
              <a:rPr kumimoji="1" lang="ja-JP" altLang="en-US" dirty="0">
                <a:solidFill>
                  <a:schemeClr val="tx1"/>
                </a:solidFill>
              </a:rPr>
              <a:t>他にも</a:t>
            </a:r>
            <a:r>
              <a:rPr kumimoji="1" lang="en-US" altLang="ja-JP" dirty="0" err="1">
                <a:solidFill>
                  <a:schemeClr val="tx1"/>
                </a:solidFill>
              </a:rPr>
              <a:t>appl_adimap_xxxx.c</a:t>
            </a:r>
            <a:r>
              <a:rPr kumimoji="1" lang="en-US" altLang="ja-JP" dirty="0">
                <a:solidFill>
                  <a:schemeClr val="tx1"/>
                </a:solidFill>
              </a:rPr>
              <a:t> </a:t>
            </a:r>
            <a:r>
              <a:rPr kumimoji="1" lang="ja-JP" altLang="en-US" dirty="0">
                <a:solidFill>
                  <a:schemeClr val="tx1"/>
                </a:solidFill>
              </a:rPr>
              <a:t>というファイルがサイクリック通信の</a:t>
            </a:r>
            <a:br>
              <a:rPr kumimoji="1" lang="en-US" altLang="ja-JP" dirty="0">
                <a:solidFill>
                  <a:schemeClr val="tx1"/>
                </a:solidFill>
              </a:rPr>
            </a:br>
            <a:r>
              <a:rPr kumimoji="1" lang="ja-JP" altLang="en-US" dirty="0">
                <a:solidFill>
                  <a:schemeClr val="tx1"/>
                </a:solidFill>
              </a:rPr>
              <a:t>サンプルプログラムになっており、実際どのプログラムを実行するかは</a:t>
            </a:r>
            <a:br>
              <a:rPr kumimoji="1" lang="en-US" altLang="ja-JP" dirty="0">
                <a:solidFill>
                  <a:schemeClr val="tx1"/>
                </a:solidFill>
              </a:rPr>
            </a:br>
            <a:r>
              <a:rPr kumimoji="1" lang="en-US" altLang="ja-JP" dirty="0" err="1">
                <a:solidFill>
                  <a:schemeClr val="tx1"/>
                </a:solidFill>
              </a:rPr>
              <a:t>example_app</a:t>
            </a:r>
            <a:r>
              <a:rPr kumimoji="1" lang="en-US" altLang="ja-JP" dirty="0">
                <a:solidFill>
                  <a:schemeClr val="tx1"/>
                </a:solidFill>
              </a:rPr>
              <a:t>\</a:t>
            </a:r>
            <a:r>
              <a:rPr kumimoji="1" lang="en-US" altLang="ja-JP" dirty="0" err="1">
                <a:solidFill>
                  <a:schemeClr val="tx1"/>
                </a:solidFill>
              </a:rPr>
              <a:t>appl_adi_config.h</a:t>
            </a:r>
            <a:r>
              <a:rPr kumimoji="1" lang="en-US" altLang="ja-JP" dirty="0">
                <a:solidFill>
                  <a:schemeClr val="tx1"/>
                </a:solidFill>
              </a:rPr>
              <a:t> </a:t>
            </a:r>
            <a:r>
              <a:rPr kumimoji="1" lang="ja-JP" altLang="en-US" dirty="0">
                <a:solidFill>
                  <a:schemeClr val="tx1"/>
                </a:solidFill>
              </a:rPr>
              <a:t>内　</a:t>
            </a:r>
            <a:r>
              <a:rPr kumimoji="1" lang="en-US" altLang="ja-JP" dirty="0">
                <a:solidFill>
                  <a:schemeClr val="tx1"/>
                </a:solidFill>
              </a:rPr>
              <a:t>APPL_ACTIVE_ADI_SETUP</a:t>
            </a:r>
            <a:r>
              <a:rPr kumimoji="1" lang="ja-JP" altLang="en-US" dirty="0">
                <a:solidFill>
                  <a:schemeClr val="tx1"/>
                </a:solidFill>
              </a:rPr>
              <a:t>　定義で</a:t>
            </a:r>
            <a:br>
              <a:rPr kumimoji="1" lang="en-US" altLang="ja-JP" dirty="0">
                <a:solidFill>
                  <a:schemeClr val="tx1"/>
                </a:solidFill>
              </a:rPr>
            </a:br>
            <a:r>
              <a:rPr kumimoji="1" lang="ja-JP" altLang="en-US" dirty="0">
                <a:solidFill>
                  <a:schemeClr val="tx1"/>
                </a:solidFill>
              </a:rPr>
              <a:t>決まります。</a:t>
            </a:r>
          </a:p>
          <a:p>
            <a:pPr>
              <a:buClrTx/>
            </a:pPr>
            <a:r>
              <a:rPr kumimoji="1" lang="en-US" altLang="ja-JP" dirty="0" err="1">
                <a:solidFill>
                  <a:schemeClr val="tx1"/>
                </a:solidFill>
              </a:rPr>
              <a:t>appl_adimap_speed.c</a:t>
            </a:r>
            <a:r>
              <a:rPr kumimoji="1" lang="ja-JP" altLang="en-US" dirty="0">
                <a:solidFill>
                  <a:schemeClr val="tx1"/>
                </a:solidFill>
              </a:rPr>
              <a:t>　のプログラムは</a:t>
            </a:r>
            <a:r>
              <a:rPr kumimoji="1" lang="en-US" altLang="ja-JP" dirty="0">
                <a:solidFill>
                  <a:schemeClr val="tx1"/>
                </a:solidFill>
              </a:rPr>
              <a:t>4</a:t>
            </a:r>
            <a:r>
              <a:rPr kumimoji="1" lang="ja-JP" altLang="en-US" dirty="0">
                <a:solidFill>
                  <a:schemeClr val="tx1"/>
                </a:solidFill>
              </a:rPr>
              <a:t>バイトのデータを複数の変数を</a:t>
            </a:r>
            <a:br>
              <a:rPr kumimoji="1" lang="en-US" altLang="ja-JP" dirty="0">
                <a:solidFill>
                  <a:schemeClr val="tx1"/>
                </a:solidFill>
              </a:rPr>
            </a:br>
            <a:r>
              <a:rPr kumimoji="1" lang="ja-JP" altLang="en-US" dirty="0">
                <a:solidFill>
                  <a:schemeClr val="tx1"/>
                </a:solidFill>
              </a:rPr>
              <a:t>使って構成しており、少し複雑なところがあります。</a:t>
            </a:r>
            <a:br>
              <a:rPr kumimoji="1" lang="en-US" altLang="ja-JP" dirty="0">
                <a:solidFill>
                  <a:schemeClr val="tx1"/>
                </a:solidFill>
              </a:rPr>
            </a:br>
            <a:r>
              <a:rPr kumimoji="1" lang="en-US" altLang="ja-JP" dirty="0">
                <a:solidFill>
                  <a:schemeClr val="tx1"/>
                </a:solidFill>
              </a:rPr>
              <a:t>500</a:t>
            </a:r>
            <a:r>
              <a:rPr kumimoji="1" lang="ja-JP" altLang="en-US" dirty="0">
                <a:solidFill>
                  <a:schemeClr val="tx1"/>
                </a:solidFill>
              </a:rPr>
              <a:t>バイトの通信とのことですので、以降　</a:t>
            </a:r>
            <a:r>
              <a:rPr kumimoji="1" lang="en-US" altLang="ja-JP" dirty="0">
                <a:solidFill>
                  <a:schemeClr val="tx1"/>
                </a:solidFill>
              </a:rPr>
              <a:t>appl_adimap_separate16.c</a:t>
            </a:r>
            <a:r>
              <a:rPr kumimoji="1" lang="ja-JP" altLang="en-US" dirty="0">
                <a:solidFill>
                  <a:schemeClr val="tx1"/>
                </a:solidFill>
              </a:rPr>
              <a:t>　</a:t>
            </a:r>
            <a:br>
              <a:rPr kumimoji="1" lang="en-US" altLang="ja-JP" dirty="0">
                <a:solidFill>
                  <a:schemeClr val="tx1"/>
                </a:solidFill>
              </a:rPr>
            </a:br>
            <a:r>
              <a:rPr kumimoji="1" lang="ja-JP" altLang="en-US" dirty="0">
                <a:solidFill>
                  <a:schemeClr val="tx1"/>
                </a:solidFill>
              </a:rPr>
              <a:t>という比較的わかりやすいプログラムをもとにお話します。</a:t>
            </a:r>
          </a:p>
          <a:p>
            <a:pPr>
              <a:buClrTx/>
            </a:pPr>
            <a:r>
              <a:rPr kumimoji="1" lang="ja-JP" altLang="en-US" dirty="0">
                <a:solidFill>
                  <a:schemeClr val="tx1"/>
                </a:solidFill>
              </a:rPr>
              <a:t>上記より、</a:t>
            </a:r>
            <a:r>
              <a:rPr kumimoji="1" lang="en-US" altLang="ja-JP" dirty="0">
                <a:solidFill>
                  <a:schemeClr val="tx1"/>
                </a:solidFill>
              </a:rPr>
              <a:t>appl_adimap_separate16.c</a:t>
            </a:r>
            <a:r>
              <a:rPr kumimoji="1" lang="ja-JP" altLang="en-US" dirty="0">
                <a:solidFill>
                  <a:schemeClr val="tx1"/>
                </a:solidFill>
              </a:rPr>
              <a:t>　を実行する場合は</a:t>
            </a:r>
          </a:p>
          <a:p>
            <a:pPr>
              <a:buClrTx/>
            </a:pPr>
            <a:r>
              <a:rPr kumimoji="1" lang="en-US" altLang="ja-JP" dirty="0" err="1">
                <a:solidFill>
                  <a:schemeClr val="tx1"/>
                </a:solidFill>
              </a:rPr>
              <a:t>example_app</a:t>
            </a:r>
            <a:r>
              <a:rPr kumimoji="1" lang="en-US" altLang="ja-JP" dirty="0">
                <a:solidFill>
                  <a:schemeClr val="tx1"/>
                </a:solidFill>
              </a:rPr>
              <a:t>\</a:t>
            </a:r>
            <a:r>
              <a:rPr kumimoji="1" lang="en-US" altLang="ja-JP" dirty="0" err="1">
                <a:solidFill>
                  <a:schemeClr val="tx1"/>
                </a:solidFill>
              </a:rPr>
              <a:t>appl_adi_config.h</a:t>
            </a:r>
            <a:r>
              <a:rPr kumimoji="1" lang="en-US" altLang="ja-JP" dirty="0">
                <a:solidFill>
                  <a:schemeClr val="tx1"/>
                </a:solidFill>
              </a:rPr>
              <a:t> </a:t>
            </a:r>
            <a:r>
              <a:rPr kumimoji="1" lang="ja-JP" altLang="en-US" dirty="0">
                <a:solidFill>
                  <a:schemeClr val="tx1"/>
                </a:solidFill>
              </a:rPr>
              <a:t>内　</a:t>
            </a:r>
            <a:r>
              <a:rPr kumimoji="1" lang="en-US" altLang="ja-JP" dirty="0">
                <a:solidFill>
                  <a:schemeClr val="tx1"/>
                </a:solidFill>
              </a:rPr>
              <a:t>APPL_ACTIVE_ADI_SETUP</a:t>
            </a:r>
            <a:r>
              <a:rPr kumimoji="1" lang="ja-JP" altLang="en-US" dirty="0">
                <a:solidFill>
                  <a:schemeClr val="tx1"/>
                </a:solidFill>
              </a:rPr>
              <a:t>　定義を　</a:t>
            </a:r>
            <a:r>
              <a:rPr kumimoji="1" lang="en-US" altLang="ja-JP" dirty="0">
                <a:solidFill>
                  <a:schemeClr val="tx1"/>
                </a:solidFill>
              </a:rPr>
              <a:t>APPL_ADI_SETUP_SEPARATE_16</a:t>
            </a:r>
            <a:r>
              <a:rPr kumimoji="1" lang="ja-JP" altLang="en-US" dirty="0">
                <a:solidFill>
                  <a:schemeClr val="tx1"/>
                </a:solidFill>
              </a:rPr>
              <a:t>　にします。</a:t>
            </a:r>
          </a:p>
          <a:p>
            <a:pPr>
              <a:buClrTx/>
            </a:pPr>
            <a:endParaRPr kumimoji="1" lang="ja-JP" altLang="en-US" dirty="0">
              <a:solidFill>
                <a:schemeClr val="tx1"/>
              </a:solidFill>
            </a:endParaRPr>
          </a:p>
          <a:p>
            <a:pPr marL="285750" indent="-285750">
              <a:buClrTx/>
              <a:buFont typeface="Wingdings" panose="05000000000000000000" pitchFamily="2" charset="2"/>
              <a:buChar char="ü"/>
            </a:pPr>
            <a:r>
              <a:rPr kumimoji="1" lang="ja-JP" altLang="en-US" sz="1700" dirty="0">
                <a:solidFill>
                  <a:schemeClr val="tx1"/>
                </a:solidFill>
              </a:rPr>
              <a:t>参考までに、</a:t>
            </a:r>
            <a:r>
              <a:rPr kumimoji="1" lang="en-US" altLang="ja-JP" sz="1700" dirty="0">
                <a:solidFill>
                  <a:schemeClr val="tx1"/>
                </a:solidFill>
              </a:rPr>
              <a:t>appl_adimap_simple16.c</a:t>
            </a:r>
            <a:r>
              <a:rPr kumimoji="1" lang="ja-JP" altLang="en-US" sz="1700" dirty="0">
                <a:solidFill>
                  <a:schemeClr val="tx1"/>
                </a:solidFill>
              </a:rPr>
              <a:t>　は、受け取ったデータを</a:t>
            </a:r>
            <a:br>
              <a:rPr kumimoji="1" lang="en-US" altLang="ja-JP" sz="1700" dirty="0">
                <a:solidFill>
                  <a:schemeClr val="tx1"/>
                </a:solidFill>
              </a:rPr>
            </a:br>
            <a:r>
              <a:rPr kumimoji="1" lang="en-US" altLang="ja-JP" sz="1700" dirty="0">
                <a:solidFill>
                  <a:schemeClr val="tx1"/>
                </a:solidFill>
              </a:rPr>
              <a:t>appl_aiUint16</a:t>
            </a:r>
            <a:r>
              <a:rPr kumimoji="1" lang="ja-JP" altLang="en-US" sz="1700" dirty="0">
                <a:solidFill>
                  <a:schemeClr val="tx1"/>
                </a:solidFill>
              </a:rPr>
              <a:t>配列に格納・内容をそのまま</a:t>
            </a:r>
            <a:r>
              <a:rPr kumimoji="1" lang="en-US" altLang="ja-JP" sz="1700" dirty="0">
                <a:solidFill>
                  <a:schemeClr val="tx1"/>
                </a:solidFill>
              </a:rPr>
              <a:t>PLC</a:t>
            </a:r>
            <a:r>
              <a:rPr kumimoji="1" lang="ja-JP" altLang="en-US" sz="1700" dirty="0">
                <a:solidFill>
                  <a:schemeClr val="tx1"/>
                </a:solidFill>
              </a:rPr>
              <a:t>側に出力する、</a:t>
            </a:r>
            <a:br>
              <a:rPr kumimoji="1" lang="en-US" altLang="ja-JP" sz="1700" dirty="0">
                <a:solidFill>
                  <a:schemeClr val="tx1"/>
                </a:solidFill>
              </a:rPr>
            </a:br>
            <a:r>
              <a:rPr kumimoji="1" lang="ja-JP" altLang="en-US" sz="1700" dirty="0">
                <a:solidFill>
                  <a:schemeClr val="tx1"/>
                </a:solidFill>
              </a:rPr>
              <a:t>という構成になっています</a:t>
            </a:r>
          </a:p>
          <a:p>
            <a:pPr>
              <a:buClrTx/>
            </a:pPr>
            <a:endParaRPr kumimoji="1" lang="ja-JP" altLang="en-US" dirty="0">
              <a:solidFill>
                <a:schemeClr val="tx1"/>
              </a:solidFill>
            </a:endParaRPr>
          </a:p>
        </p:txBody>
      </p:sp>
    </p:spTree>
    <p:extLst>
      <p:ext uri="{BB962C8B-B14F-4D97-AF65-F5344CB8AC3E}">
        <p14:creationId xmlns:p14="http://schemas.microsoft.com/office/powerpoint/2010/main" val="3423115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4" y="487681"/>
            <a:ext cx="3832741" cy="1132114"/>
          </a:xfrm>
        </p:spPr>
        <p:txBody>
          <a:bodyPr>
            <a:noAutofit/>
          </a:bodyPr>
          <a:lstStyle/>
          <a:p>
            <a:r>
              <a:rPr kumimoji="1" lang="en-US" altLang="ja-JP" sz="2400" dirty="0"/>
              <a:t>Step1.2 </a:t>
            </a:r>
            <a:br>
              <a:rPr kumimoji="1" lang="en-US" altLang="ja-JP" sz="2400" dirty="0"/>
            </a:br>
            <a:r>
              <a:rPr kumimoji="1" lang="en-US" altLang="ja-JP" sz="2000" dirty="0" err="1"/>
              <a:t>IdlApp</a:t>
            </a:r>
            <a:r>
              <a:rPr kumimoji="1" lang="ja-JP" altLang="en-US" sz="2000" dirty="0"/>
              <a:t>のソースコードを</a:t>
            </a:r>
            <a:r>
              <a:rPr kumimoji="1" lang="en-US" altLang="ja-JP" sz="2000" dirty="0"/>
              <a:t>EDS</a:t>
            </a:r>
            <a:r>
              <a:rPr kumimoji="1" lang="ja-JP" altLang="en-US" sz="2000" dirty="0"/>
              <a:t>ファイル（</a:t>
            </a:r>
            <a:r>
              <a:rPr kumimoji="1" lang="en-US" altLang="ja-JP" sz="2000" dirty="0"/>
              <a:t>Ethernet/IP</a:t>
            </a:r>
            <a:r>
              <a:rPr kumimoji="1" lang="ja-JP" altLang="en-US" sz="2000" dirty="0"/>
              <a:t>通信の設定ファイル）に合わせて編集する</a:t>
            </a:r>
            <a:endParaRPr kumimoji="1" lang="ja-JP" altLang="en-US" sz="2400" dirty="0"/>
          </a:p>
        </p:txBody>
      </p:sp>
      <p:sp>
        <p:nvSpPr>
          <p:cNvPr id="5" name="テキスト プレースホルダー 3">
            <a:extLst>
              <a:ext uri="{FF2B5EF4-FFF2-40B4-BE49-F238E27FC236}">
                <a16:creationId xmlns:a16="http://schemas.microsoft.com/office/drawing/2014/main" id="{99D3FE61-200F-44C5-BBE1-F934228265BE}"/>
              </a:ext>
            </a:extLst>
          </p:cNvPr>
          <p:cNvSpPr txBox="1">
            <a:spLocks/>
          </p:cNvSpPr>
          <p:nvPr/>
        </p:nvSpPr>
        <p:spPr>
          <a:xfrm>
            <a:off x="643465" y="1871650"/>
            <a:ext cx="3909284" cy="477940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kumimoji="1" lang="ja-JP" altLang="en-US" sz="1600" dirty="0">
                <a:solidFill>
                  <a:srgbClr val="FF0000"/>
                </a:solidFill>
              </a:rPr>
              <a:t>＊前項で</a:t>
            </a:r>
            <a:r>
              <a:rPr lang="ja-JP" altLang="en-US" sz="1600" dirty="0">
                <a:solidFill>
                  <a:srgbClr val="FF0000"/>
                </a:solidFill>
              </a:rPr>
              <a:t>「</a:t>
            </a:r>
            <a:r>
              <a:rPr lang="en-US" altLang="ja-JP" sz="1600" dirty="0">
                <a:solidFill>
                  <a:srgbClr val="FF0000"/>
                </a:solidFill>
              </a:rPr>
              <a:t>IdlLinux_amd64</a:t>
            </a:r>
            <a:r>
              <a:rPr lang="ja-JP" altLang="en-US" sz="1600" dirty="0">
                <a:solidFill>
                  <a:srgbClr val="FF0000"/>
                </a:solidFill>
              </a:rPr>
              <a:t>」を</a:t>
            </a:r>
            <a:r>
              <a:rPr kumimoji="1" lang="ja-JP" altLang="en-US" sz="1600" dirty="0">
                <a:solidFill>
                  <a:srgbClr val="FF0000"/>
                </a:solidFill>
              </a:rPr>
              <a:t>解凍したと仮定して説明する</a:t>
            </a:r>
            <a:endParaRPr kumimoji="1" lang="en-US" altLang="ja-JP" sz="1600" dirty="0">
              <a:solidFill>
                <a:srgbClr val="FF0000"/>
              </a:solidFill>
            </a:endParaRPr>
          </a:p>
          <a:p>
            <a:r>
              <a:rPr lang="ja-JP" altLang="en-US" dirty="0">
                <a:solidFill>
                  <a:schemeClr val="bg1"/>
                </a:solidFill>
              </a:rPr>
              <a:t>「</a:t>
            </a:r>
            <a:r>
              <a:rPr lang="en-US" altLang="ja-JP" dirty="0">
                <a:solidFill>
                  <a:schemeClr val="bg1"/>
                </a:solidFill>
              </a:rPr>
              <a:t>IdlLinux_amd64/</a:t>
            </a:r>
            <a:r>
              <a:rPr lang="en-US" altLang="ja-JP" dirty="0" err="1">
                <a:solidFill>
                  <a:schemeClr val="bg1"/>
                </a:solidFill>
              </a:rPr>
              <a:t>src</a:t>
            </a:r>
            <a:r>
              <a:rPr lang="en-US" altLang="ja-JP" dirty="0">
                <a:solidFill>
                  <a:schemeClr val="bg1"/>
                </a:solidFill>
              </a:rPr>
              <a:t>/</a:t>
            </a:r>
            <a:r>
              <a:rPr lang="en-US" altLang="ja-JP" dirty="0" err="1">
                <a:solidFill>
                  <a:schemeClr val="bg1"/>
                </a:solidFill>
              </a:rPr>
              <a:t>IdlApp</a:t>
            </a:r>
            <a:r>
              <a:rPr lang="en-US" altLang="ja-JP" dirty="0">
                <a:solidFill>
                  <a:schemeClr val="bg1"/>
                </a:solidFill>
              </a:rPr>
              <a:t>/</a:t>
            </a:r>
            <a:r>
              <a:rPr lang="ja-JP" altLang="en-US" dirty="0">
                <a:solidFill>
                  <a:schemeClr val="bg1"/>
                </a:solidFill>
              </a:rPr>
              <a:t>」に移動</a:t>
            </a:r>
            <a:endParaRPr lang="en-US" altLang="ja-JP" dirty="0">
              <a:solidFill>
                <a:schemeClr val="bg1"/>
              </a:solidFill>
            </a:endParaRPr>
          </a:p>
          <a:p>
            <a:r>
              <a:rPr lang="ja-JP" altLang="en-US" dirty="0">
                <a:solidFill>
                  <a:schemeClr val="bg1"/>
                </a:solidFill>
              </a:rPr>
              <a:t>統合開発環境</a:t>
            </a:r>
            <a:r>
              <a:rPr lang="en-US" altLang="ja-JP" dirty="0">
                <a:solidFill>
                  <a:schemeClr val="bg1"/>
                </a:solidFill>
              </a:rPr>
              <a:t>eclipse</a:t>
            </a:r>
            <a:r>
              <a:rPr lang="ja-JP" altLang="en-US" dirty="0">
                <a:solidFill>
                  <a:schemeClr val="bg1"/>
                </a:solidFill>
              </a:rPr>
              <a:t>に「</a:t>
            </a:r>
            <a:r>
              <a:rPr lang="en-US" altLang="ja-JP" dirty="0">
                <a:solidFill>
                  <a:schemeClr val="bg1"/>
                </a:solidFill>
              </a:rPr>
              <a:t>.project</a:t>
            </a:r>
            <a:r>
              <a:rPr lang="ja-JP" altLang="en-US" dirty="0">
                <a:solidFill>
                  <a:schemeClr val="bg1"/>
                </a:solidFill>
              </a:rPr>
              <a:t>」を</a:t>
            </a:r>
            <a:r>
              <a:rPr lang="en-US" altLang="ja-JP" dirty="0">
                <a:solidFill>
                  <a:schemeClr val="bg1"/>
                </a:solidFill>
              </a:rPr>
              <a:t>import</a:t>
            </a:r>
            <a:r>
              <a:rPr lang="ja-JP" altLang="en-US" dirty="0">
                <a:solidFill>
                  <a:schemeClr val="bg1"/>
                </a:solidFill>
              </a:rPr>
              <a:t>する。（</a:t>
            </a:r>
            <a:r>
              <a:rPr lang="en-US" altLang="ja-JP" dirty="0">
                <a:solidFill>
                  <a:schemeClr val="bg1"/>
                </a:solidFill>
              </a:rPr>
              <a:t>README</a:t>
            </a:r>
            <a:r>
              <a:rPr lang="ja-JP" altLang="en-US" dirty="0">
                <a:solidFill>
                  <a:schemeClr val="bg1"/>
                </a:solidFill>
              </a:rPr>
              <a:t>で</a:t>
            </a:r>
            <a:r>
              <a:rPr lang="en-US" altLang="ja-JP" dirty="0">
                <a:solidFill>
                  <a:schemeClr val="bg1"/>
                </a:solidFill>
              </a:rPr>
              <a:t>eclipse</a:t>
            </a:r>
            <a:r>
              <a:rPr lang="ja-JP" altLang="en-US" dirty="0">
                <a:solidFill>
                  <a:schemeClr val="bg1"/>
                </a:solidFill>
              </a:rPr>
              <a:t>が使用されていた。</a:t>
            </a:r>
            <a:r>
              <a:rPr lang="en-US" altLang="ja-JP" dirty="0">
                <a:solidFill>
                  <a:schemeClr val="bg1"/>
                </a:solidFill>
              </a:rPr>
              <a:t>C</a:t>
            </a:r>
            <a:r>
              <a:rPr lang="ja-JP" altLang="en-US" dirty="0">
                <a:solidFill>
                  <a:schemeClr val="bg1"/>
                </a:solidFill>
              </a:rPr>
              <a:t>のコンパイルができるなら、何を使ってもいいはず。）</a:t>
            </a:r>
            <a:endParaRPr lang="en-US" altLang="ja-JP" dirty="0">
              <a:solidFill>
                <a:schemeClr val="bg1"/>
              </a:solidFill>
            </a:endParaRPr>
          </a:p>
          <a:p>
            <a:r>
              <a:rPr lang="en-US" altLang="ja-JP" dirty="0">
                <a:solidFill>
                  <a:schemeClr val="bg1"/>
                </a:solidFill>
              </a:rPr>
              <a:t>Import</a:t>
            </a:r>
            <a:r>
              <a:rPr lang="ja-JP" altLang="en-US" dirty="0">
                <a:solidFill>
                  <a:schemeClr val="bg1"/>
                </a:solidFill>
              </a:rPr>
              <a:t>してきたら、通信の仕様が設定された</a:t>
            </a:r>
            <a:r>
              <a:rPr lang="en-US" altLang="ja-JP" dirty="0">
                <a:solidFill>
                  <a:schemeClr val="bg1"/>
                </a:solidFill>
              </a:rPr>
              <a:t>EDS</a:t>
            </a:r>
            <a:r>
              <a:rPr lang="ja-JP" altLang="en-US" dirty="0">
                <a:solidFill>
                  <a:schemeClr val="bg1"/>
                </a:solidFill>
              </a:rPr>
              <a:t>ファイルに沿ってファイルを編集していく。</a:t>
            </a:r>
            <a:endParaRPr lang="en-US" altLang="ja-JP" dirty="0">
              <a:solidFill>
                <a:schemeClr val="bg1"/>
              </a:solidFill>
            </a:endParaRPr>
          </a:p>
          <a:p>
            <a:r>
              <a:rPr lang="en-US" altLang="ja-JP" dirty="0">
                <a:solidFill>
                  <a:schemeClr val="bg1"/>
                </a:solidFill>
              </a:rPr>
              <a:t>【</a:t>
            </a:r>
            <a:r>
              <a:rPr lang="ja-JP" altLang="en-US" dirty="0">
                <a:solidFill>
                  <a:schemeClr val="bg1"/>
                </a:solidFill>
              </a:rPr>
              <a:t>編集終了後</a:t>
            </a:r>
            <a:r>
              <a:rPr lang="en-US" altLang="ja-JP" dirty="0">
                <a:solidFill>
                  <a:schemeClr val="bg1"/>
                </a:solidFill>
              </a:rPr>
              <a:t>】</a:t>
            </a:r>
            <a:br>
              <a:rPr lang="en-US" altLang="ja-JP" dirty="0">
                <a:solidFill>
                  <a:schemeClr val="bg1"/>
                </a:solidFill>
              </a:rPr>
            </a:br>
            <a:r>
              <a:rPr lang="ja-JP" altLang="en-US" dirty="0">
                <a:solidFill>
                  <a:schemeClr val="bg1"/>
                </a:solidFill>
              </a:rPr>
              <a:t>ツールバーの「</a:t>
            </a:r>
            <a:r>
              <a:rPr lang="en-US" altLang="ja-JP" dirty="0">
                <a:solidFill>
                  <a:schemeClr val="bg1"/>
                </a:solidFill>
              </a:rPr>
              <a:t>project</a:t>
            </a:r>
            <a:r>
              <a:rPr lang="ja-JP" altLang="en-US" dirty="0">
                <a:solidFill>
                  <a:schemeClr val="bg1"/>
                </a:solidFill>
              </a:rPr>
              <a:t>」から「</a:t>
            </a:r>
            <a:r>
              <a:rPr lang="en-US" altLang="ja-JP" dirty="0">
                <a:solidFill>
                  <a:schemeClr val="bg1"/>
                </a:solidFill>
              </a:rPr>
              <a:t>clear</a:t>
            </a:r>
            <a:r>
              <a:rPr lang="ja-JP" altLang="en-US" dirty="0">
                <a:solidFill>
                  <a:schemeClr val="bg1"/>
                </a:solidFill>
              </a:rPr>
              <a:t>」⇒「</a:t>
            </a:r>
            <a:r>
              <a:rPr lang="en-US" altLang="ja-JP" dirty="0">
                <a:solidFill>
                  <a:schemeClr val="bg1"/>
                </a:solidFill>
              </a:rPr>
              <a:t>build all</a:t>
            </a:r>
            <a:r>
              <a:rPr lang="ja-JP" altLang="en-US" dirty="0">
                <a:solidFill>
                  <a:schemeClr val="bg1"/>
                </a:solidFill>
              </a:rPr>
              <a:t>」の順でビルドする。</a:t>
            </a:r>
            <a:endParaRPr lang="en-US" altLang="ja-JP" dirty="0">
              <a:solidFill>
                <a:schemeClr val="bg1"/>
              </a:solidFill>
            </a:endParaRPr>
          </a:p>
          <a:p>
            <a:r>
              <a:rPr lang="ja-JP" altLang="en-US" sz="1600" b="1" dirty="0">
                <a:solidFill>
                  <a:schemeClr val="bg1"/>
                </a:solidFill>
              </a:rPr>
              <a:t>＊</a:t>
            </a:r>
            <a:r>
              <a:rPr lang="en-US" altLang="ja-JP" sz="1600" b="1" dirty="0">
                <a:solidFill>
                  <a:schemeClr val="bg1"/>
                </a:solidFill>
              </a:rPr>
              <a:t>EDS</a:t>
            </a:r>
            <a:r>
              <a:rPr lang="ja-JP" altLang="en-US" sz="1600" b="1" dirty="0">
                <a:solidFill>
                  <a:schemeClr val="bg1"/>
                </a:solidFill>
              </a:rPr>
              <a:t>ファイルと上記の作業済みファイルは</a:t>
            </a:r>
            <a:r>
              <a:rPr lang="en-US" altLang="ja-JP" sz="1600" b="1" dirty="0">
                <a:solidFill>
                  <a:schemeClr val="bg1"/>
                </a:solidFill>
              </a:rPr>
              <a:t>NAS</a:t>
            </a:r>
            <a:r>
              <a:rPr lang="ja-JP" altLang="en-US" sz="1600" b="1" dirty="0">
                <a:solidFill>
                  <a:schemeClr val="bg1"/>
                </a:solidFill>
              </a:rPr>
              <a:t>にアップロードしておきます。＊</a:t>
            </a:r>
            <a:endParaRPr lang="en-US" altLang="ja-JP" sz="1600" b="1" dirty="0">
              <a:solidFill>
                <a:schemeClr val="bg1"/>
              </a:solidFill>
            </a:endParaRPr>
          </a:p>
        </p:txBody>
      </p:sp>
      <p:sp>
        <p:nvSpPr>
          <p:cNvPr id="8" name="テキスト プレースホルダー 3">
            <a:extLst>
              <a:ext uri="{FF2B5EF4-FFF2-40B4-BE49-F238E27FC236}">
                <a16:creationId xmlns:a16="http://schemas.microsoft.com/office/drawing/2014/main" id="{9C6665C7-A866-4A33-9B13-7C5ECE7D1CBB}"/>
              </a:ext>
            </a:extLst>
          </p:cNvPr>
          <p:cNvSpPr>
            <a:spLocks noGrp="1"/>
          </p:cNvSpPr>
          <p:nvPr>
            <p:ph type="body" sz="half" idx="2"/>
          </p:nvPr>
        </p:nvSpPr>
        <p:spPr>
          <a:xfrm>
            <a:off x="5080712" y="487680"/>
            <a:ext cx="6954534" cy="6163377"/>
          </a:xfrm>
        </p:spPr>
        <p:txBody>
          <a:bodyPr>
            <a:normAutofit fontScale="85000" lnSpcReduction="20000"/>
          </a:bodyPr>
          <a:lstStyle/>
          <a:p>
            <a:pPr>
              <a:buClrTx/>
            </a:pPr>
            <a:r>
              <a:rPr kumimoji="1" lang="ja-JP" altLang="en-US" b="1" dirty="0">
                <a:solidFill>
                  <a:schemeClr val="tx1"/>
                </a:solidFill>
              </a:rPr>
              <a:t>編集内容（メールのやり取りのコピペです）</a:t>
            </a:r>
            <a:endParaRPr kumimoji="1" lang="en-US" altLang="ja-JP" b="1" dirty="0">
              <a:solidFill>
                <a:schemeClr val="tx1"/>
              </a:solidFill>
            </a:endParaRPr>
          </a:p>
          <a:p>
            <a:pPr marL="342900" indent="-342900">
              <a:buClrTx/>
              <a:buFont typeface="+mj-lt"/>
              <a:buAutoNum type="arabicPeriod" startAt="4"/>
            </a:pPr>
            <a:r>
              <a:rPr kumimoji="1" lang="ja-JP" altLang="en-US" b="1" dirty="0">
                <a:solidFill>
                  <a:schemeClr val="tx1"/>
                </a:solidFill>
              </a:rPr>
              <a:t>サイクリック通信のデータバイト数を変更</a:t>
            </a:r>
          </a:p>
          <a:p>
            <a:pPr>
              <a:buClrTx/>
            </a:pPr>
            <a:r>
              <a:rPr kumimoji="1" lang="ja-JP" altLang="en-US" b="1" dirty="0">
                <a:solidFill>
                  <a:schemeClr val="tx1"/>
                </a:solidFill>
              </a:rPr>
              <a:t>ネットワーク側</a:t>
            </a:r>
            <a:r>
              <a:rPr kumimoji="1" lang="en-US" altLang="ja-JP" b="1" dirty="0">
                <a:solidFill>
                  <a:schemeClr val="tx1"/>
                </a:solidFill>
              </a:rPr>
              <a:t>(PLC)</a:t>
            </a:r>
            <a:r>
              <a:rPr kumimoji="1" lang="ja-JP" altLang="en-US" b="1" dirty="0">
                <a:solidFill>
                  <a:schemeClr val="tx1"/>
                </a:solidFill>
              </a:rPr>
              <a:t>からアクセスできるデータは、</a:t>
            </a:r>
            <a:r>
              <a:rPr kumimoji="1" lang="en-US" altLang="ja-JP" b="1" dirty="0" err="1">
                <a:solidFill>
                  <a:schemeClr val="tx1"/>
                </a:solidFill>
              </a:rPr>
              <a:t>APPL_asAdiEntryList</a:t>
            </a:r>
            <a:r>
              <a:rPr kumimoji="1" lang="ja-JP" altLang="en-US" b="1" dirty="0">
                <a:solidFill>
                  <a:schemeClr val="tx1"/>
                </a:solidFill>
              </a:rPr>
              <a:t>　構造体で定義されています。</a:t>
            </a:r>
            <a:br>
              <a:rPr kumimoji="1" lang="en-US" altLang="ja-JP" b="1" dirty="0">
                <a:solidFill>
                  <a:schemeClr val="tx1"/>
                </a:solidFill>
              </a:rPr>
            </a:br>
            <a:r>
              <a:rPr kumimoji="1" lang="en-US" altLang="ja-JP" b="1" dirty="0">
                <a:solidFill>
                  <a:schemeClr val="tx1"/>
                </a:solidFill>
              </a:rPr>
              <a:t>appl_adimap_separate16.c</a:t>
            </a:r>
            <a:r>
              <a:rPr kumimoji="1" lang="ja-JP" altLang="en-US" b="1" dirty="0">
                <a:solidFill>
                  <a:schemeClr val="tx1"/>
                </a:solidFill>
              </a:rPr>
              <a:t>　では、この構造体の定義内容は以下のようになります。</a:t>
            </a:r>
          </a:p>
          <a:p>
            <a:pPr marL="285750" indent="-285750">
              <a:buClrTx/>
              <a:buFont typeface="Arial" panose="020B0604020202020204" pitchFamily="34" charset="0"/>
              <a:buChar char="•"/>
            </a:pPr>
            <a:r>
              <a:rPr kumimoji="1" lang="en-US" altLang="ja-JP" b="1" dirty="0">
                <a:solidFill>
                  <a:schemeClr val="tx1"/>
                </a:solidFill>
              </a:rPr>
              <a:t>ABP_UINT16_SET</a:t>
            </a:r>
            <a:r>
              <a:rPr kumimoji="1" lang="ja-JP" altLang="en-US" b="1" dirty="0">
                <a:solidFill>
                  <a:schemeClr val="tx1"/>
                </a:solidFill>
              </a:rPr>
              <a:t>　の行：</a:t>
            </a:r>
          </a:p>
          <a:p>
            <a:pPr marL="742950" lvl="1" indent="-285750">
              <a:buFont typeface="Arial" panose="020B0604020202020204" pitchFamily="34" charset="0"/>
              <a:buChar char="•"/>
            </a:pPr>
            <a:r>
              <a:rPr kumimoji="1" lang="en-US" altLang="ja-JP" sz="1400" b="1" dirty="0">
                <a:solidFill>
                  <a:schemeClr val="tx1"/>
                </a:solidFill>
              </a:rPr>
              <a:t>Master(PLC)⇒PC(</a:t>
            </a:r>
            <a:r>
              <a:rPr kumimoji="1" lang="en-US" altLang="ja-JP" sz="1400" b="1" dirty="0" err="1">
                <a:solidFill>
                  <a:schemeClr val="tx1"/>
                </a:solidFill>
              </a:rPr>
              <a:t>INpact</a:t>
            </a:r>
            <a:r>
              <a:rPr kumimoji="1" lang="en-US" altLang="ja-JP" sz="1400" b="1" dirty="0">
                <a:solidFill>
                  <a:schemeClr val="tx1"/>
                </a:solidFill>
              </a:rPr>
              <a:t>)</a:t>
            </a:r>
            <a:r>
              <a:rPr kumimoji="1" lang="ja-JP" altLang="en-US" sz="1400" b="1" dirty="0">
                <a:solidFill>
                  <a:schemeClr val="tx1"/>
                </a:solidFill>
              </a:rPr>
              <a:t>　のサイクリック通信の定義</a:t>
            </a:r>
          </a:p>
          <a:p>
            <a:pPr marL="742950" lvl="1" indent="-285750">
              <a:buFont typeface="Arial" panose="020B0604020202020204" pitchFamily="34" charset="0"/>
              <a:buChar char="•"/>
            </a:pPr>
            <a:r>
              <a:rPr kumimoji="1" lang="en-US" altLang="ja-JP" sz="1400" b="1" dirty="0">
                <a:solidFill>
                  <a:schemeClr val="tx1"/>
                </a:solidFill>
              </a:rPr>
              <a:t>16bit</a:t>
            </a:r>
            <a:r>
              <a:rPr kumimoji="1" lang="ja-JP" altLang="en-US" sz="1400" b="1" dirty="0">
                <a:solidFill>
                  <a:schemeClr val="tx1"/>
                </a:solidFill>
              </a:rPr>
              <a:t>変数 </a:t>
            </a:r>
            <a:r>
              <a:rPr kumimoji="1" lang="en-US" altLang="ja-JP" sz="1400" b="1" dirty="0">
                <a:solidFill>
                  <a:schemeClr val="tx1"/>
                </a:solidFill>
              </a:rPr>
              <a:t>x 32 = 64 </a:t>
            </a:r>
            <a:r>
              <a:rPr kumimoji="1" lang="ja-JP" altLang="en-US" sz="1400" b="1" dirty="0">
                <a:solidFill>
                  <a:schemeClr val="tx1"/>
                </a:solidFill>
              </a:rPr>
              <a:t>バイトの通信設定</a:t>
            </a:r>
          </a:p>
          <a:p>
            <a:pPr marL="742950" lvl="1" indent="-285750">
              <a:buFont typeface="Arial" panose="020B0604020202020204" pitchFamily="34" charset="0"/>
              <a:buChar char="•"/>
            </a:pPr>
            <a:r>
              <a:rPr kumimoji="1" lang="ja-JP" altLang="en-US" sz="1400" b="1" dirty="0">
                <a:solidFill>
                  <a:schemeClr val="tx1"/>
                </a:solidFill>
              </a:rPr>
              <a:t>受け取ったデータは　</a:t>
            </a:r>
            <a:r>
              <a:rPr kumimoji="1" lang="en-US" altLang="ja-JP" sz="1400" b="1" dirty="0">
                <a:solidFill>
                  <a:schemeClr val="tx1"/>
                </a:solidFill>
              </a:rPr>
              <a:t>appl_aiUint16_10</a:t>
            </a:r>
            <a:r>
              <a:rPr kumimoji="1" lang="ja-JP" altLang="en-US" sz="1400" b="1" dirty="0">
                <a:solidFill>
                  <a:schemeClr val="tx1"/>
                </a:solidFill>
              </a:rPr>
              <a:t>　配列に格納</a:t>
            </a:r>
          </a:p>
          <a:p>
            <a:pPr marL="742950" lvl="1" indent="-285750">
              <a:buFont typeface="Arial" panose="020B0604020202020204" pitchFamily="34" charset="0"/>
              <a:buChar char="•"/>
            </a:pPr>
            <a:r>
              <a:rPr kumimoji="1" lang="en-US" altLang="ja-JP" sz="1400" b="1" dirty="0">
                <a:solidFill>
                  <a:schemeClr val="tx1"/>
                </a:solidFill>
              </a:rPr>
              <a:t>PLC</a:t>
            </a:r>
            <a:r>
              <a:rPr kumimoji="1" lang="ja-JP" altLang="en-US" sz="1400" b="1" dirty="0">
                <a:solidFill>
                  <a:schemeClr val="tx1"/>
                </a:solidFill>
              </a:rPr>
              <a:t>からデータを受け取ったら　</a:t>
            </a:r>
            <a:r>
              <a:rPr kumimoji="1" lang="en-US" altLang="ja-JP" sz="1400" b="1" dirty="0">
                <a:solidFill>
                  <a:schemeClr val="tx1"/>
                </a:solidFill>
              </a:rPr>
              <a:t>SetAdi10Value</a:t>
            </a:r>
            <a:r>
              <a:rPr kumimoji="1" lang="ja-JP" altLang="en-US" sz="1400" b="1" dirty="0">
                <a:solidFill>
                  <a:schemeClr val="tx1"/>
                </a:solidFill>
              </a:rPr>
              <a:t>　関数を実行</a:t>
            </a:r>
          </a:p>
          <a:p>
            <a:pPr marL="285750" indent="-285750">
              <a:buClrTx/>
              <a:buFont typeface="Arial" panose="020B0604020202020204" pitchFamily="34" charset="0"/>
              <a:buChar char="•"/>
            </a:pPr>
            <a:r>
              <a:rPr kumimoji="1" lang="en-US" altLang="ja-JP" b="1" dirty="0">
                <a:solidFill>
                  <a:schemeClr val="tx1"/>
                </a:solidFill>
              </a:rPr>
              <a:t>ABP_UINT16_GET</a:t>
            </a:r>
            <a:r>
              <a:rPr kumimoji="1" lang="ja-JP" altLang="en-US" b="1" dirty="0">
                <a:solidFill>
                  <a:schemeClr val="tx1"/>
                </a:solidFill>
              </a:rPr>
              <a:t>　の行：</a:t>
            </a:r>
          </a:p>
          <a:p>
            <a:pPr marL="742950" lvl="1" indent="-285750">
              <a:buFont typeface="Arial" panose="020B0604020202020204" pitchFamily="34" charset="0"/>
              <a:buChar char="•"/>
            </a:pPr>
            <a:r>
              <a:rPr kumimoji="1" lang="en-US" altLang="ja-JP" sz="1400" b="1" dirty="0">
                <a:solidFill>
                  <a:schemeClr val="tx1"/>
                </a:solidFill>
              </a:rPr>
              <a:t>PC(</a:t>
            </a:r>
            <a:r>
              <a:rPr kumimoji="1" lang="en-US" altLang="ja-JP" sz="1400" b="1" dirty="0" err="1">
                <a:solidFill>
                  <a:schemeClr val="tx1"/>
                </a:solidFill>
              </a:rPr>
              <a:t>INpact</a:t>
            </a:r>
            <a:r>
              <a:rPr kumimoji="1" lang="en-US" altLang="ja-JP" sz="1400" b="1" dirty="0">
                <a:solidFill>
                  <a:schemeClr val="tx1"/>
                </a:solidFill>
              </a:rPr>
              <a:t>)⇒Master(PLC)</a:t>
            </a:r>
            <a:r>
              <a:rPr kumimoji="1" lang="ja-JP" altLang="en-US" sz="1400" b="1" dirty="0">
                <a:solidFill>
                  <a:schemeClr val="tx1"/>
                </a:solidFill>
              </a:rPr>
              <a:t>　のサイクリック通信の定義</a:t>
            </a:r>
          </a:p>
          <a:p>
            <a:pPr marL="742950" lvl="1" indent="-285750">
              <a:buFont typeface="Arial" panose="020B0604020202020204" pitchFamily="34" charset="0"/>
              <a:buChar char="•"/>
            </a:pPr>
            <a:r>
              <a:rPr kumimoji="1" lang="en-US" altLang="ja-JP" sz="1400" b="1" dirty="0">
                <a:solidFill>
                  <a:schemeClr val="tx1"/>
                </a:solidFill>
              </a:rPr>
              <a:t>16bit</a:t>
            </a:r>
            <a:r>
              <a:rPr kumimoji="1" lang="ja-JP" altLang="en-US" sz="1400" b="1" dirty="0">
                <a:solidFill>
                  <a:schemeClr val="tx1"/>
                </a:solidFill>
              </a:rPr>
              <a:t>変数 </a:t>
            </a:r>
            <a:r>
              <a:rPr kumimoji="1" lang="en-US" altLang="ja-JP" sz="1400" b="1" dirty="0">
                <a:solidFill>
                  <a:schemeClr val="tx1"/>
                </a:solidFill>
              </a:rPr>
              <a:t>x 32 = 64 </a:t>
            </a:r>
            <a:r>
              <a:rPr kumimoji="1" lang="ja-JP" altLang="en-US" sz="1400" b="1" dirty="0">
                <a:solidFill>
                  <a:schemeClr val="tx1"/>
                </a:solidFill>
              </a:rPr>
              <a:t>バイトの通信設定</a:t>
            </a:r>
          </a:p>
          <a:p>
            <a:pPr marL="742950" lvl="1" indent="-285750">
              <a:buFont typeface="Arial" panose="020B0604020202020204" pitchFamily="34" charset="0"/>
              <a:buChar char="•"/>
            </a:pPr>
            <a:r>
              <a:rPr kumimoji="1" lang="en-US" altLang="ja-JP" sz="1400" b="1" dirty="0">
                <a:solidFill>
                  <a:schemeClr val="tx1"/>
                </a:solidFill>
              </a:rPr>
              <a:t>appl_aiUint16_11</a:t>
            </a:r>
            <a:r>
              <a:rPr kumimoji="1" lang="ja-JP" altLang="en-US" sz="1400" b="1" dirty="0">
                <a:solidFill>
                  <a:schemeClr val="tx1"/>
                </a:solidFill>
              </a:rPr>
              <a:t>　配列の内容を</a:t>
            </a:r>
            <a:r>
              <a:rPr kumimoji="1" lang="en-US" altLang="ja-JP" sz="1400" b="1" dirty="0">
                <a:solidFill>
                  <a:schemeClr val="tx1"/>
                </a:solidFill>
              </a:rPr>
              <a:t>PLC</a:t>
            </a:r>
            <a:r>
              <a:rPr kumimoji="1" lang="ja-JP" altLang="en-US" sz="1400" b="1" dirty="0">
                <a:solidFill>
                  <a:schemeClr val="tx1"/>
                </a:solidFill>
              </a:rPr>
              <a:t>側に出力</a:t>
            </a:r>
          </a:p>
          <a:p>
            <a:pPr marL="742950" lvl="1" indent="-285750">
              <a:buFont typeface="Arial" panose="020B0604020202020204" pitchFamily="34" charset="0"/>
              <a:buChar char="•"/>
            </a:pPr>
            <a:r>
              <a:rPr kumimoji="1" lang="en-US" altLang="ja-JP" sz="1400" b="1" dirty="0">
                <a:solidFill>
                  <a:schemeClr val="tx1"/>
                </a:solidFill>
              </a:rPr>
              <a:t>GetAdi11Value</a:t>
            </a:r>
            <a:r>
              <a:rPr kumimoji="1" lang="ja-JP" altLang="en-US" sz="1400" b="1" dirty="0">
                <a:solidFill>
                  <a:schemeClr val="tx1"/>
                </a:solidFill>
              </a:rPr>
              <a:t>　関数を実行</a:t>
            </a:r>
          </a:p>
          <a:p>
            <a:pPr marL="285750" indent="-285750">
              <a:buClrTx/>
              <a:buFont typeface="Arial" panose="020B0604020202020204" pitchFamily="34" charset="0"/>
              <a:buChar char="•"/>
            </a:pPr>
            <a:r>
              <a:rPr kumimoji="1" lang="en-US" altLang="ja-JP" b="1" dirty="0">
                <a:solidFill>
                  <a:schemeClr val="tx1"/>
                </a:solidFill>
              </a:rPr>
              <a:t>ABP_UINT16_COUNTER</a:t>
            </a:r>
            <a:r>
              <a:rPr kumimoji="1" lang="ja-JP" altLang="en-US" b="1" dirty="0">
                <a:solidFill>
                  <a:schemeClr val="tx1"/>
                </a:solidFill>
              </a:rPr>
              <a:t>　の行：</a:t>
            </a:r>
          </a:p>
          <a:p>
            <a:pPr marL="742950" lvl="1" indent="-285750">
              <a:buFont typeface="Arial" panose="020B0604020202020204" pitchFamily="34" charset="0"/>
              <a:buChar char="•"/>
            </a:pPr>
            <a:r>
              <a:rPr kumimoji="1" lang="ja-JP" altLang="en-US" sz="1400" b="1" dirty="0">
                <a:solidFill>
                  <a:schemeClr val="tx1"/>
                </a:solidFill>
              </a:rPr>
              <a:t>サイクリック通信ではなく、</a:t>
            </a:r>
            <a:r>
              <a:rPr kumimoji="1" lang="en-US" altLang="ja-JP" sz="1400" b="1" dirty="0">
                <a:solidFill>
                  <a:schemeClr val="tx1"/>
                </a:solidFill>
              </a:rPr>
              <a:t>PLC</a:t>
            </a:r>
            <a:r>
              <a:rPr kumimoji="1" lang="ja-JP" altLang="en-US" sz="1400" b="1" dirty="0">
                <a:solidFill>
                  <a:schemeClr val="tx1"/>
                </a:solidFill>
              </a:rPr>
              <a:t>から単発メッセージを使ってでアクセスできる変数の定義</a:t>
            </a:r>
          </a:p>
          <a:p>
            <a:pPr marL="742950" lvl="1" indent="-285750">
              <a:buFont typeface="Arial" panose="020B0604020202020204" pitchFamily="34" charset="0"/>
              <a:buChar char="•"/>
            </a:pPr>
            <a:r>
              <a:rPr kumimoji="1" lang="en-US" altLang="ja-JP" sz="1400" b="1" dirty="0">
                <a:solidFill>
                  <a:schemeClr val="tx1"/>
                </a:solidFill>
              </a:rPr>
              <a:t>16bit</a:t>
            </a:r>
            <a:r>
              <a:rPr kumimoji="1" lang="ja-JP" altLang="en-US" sz="1400" b="1" dirty="0">
                <a:solidFill>
                  <a:schemeClr val="tx1"/>
                </a:solidFill>
              </a:rPr>
              <a:t>変数 </a:t>
            </a:r>
            <a:r>
              <a:rPr kumimoji="1" lang="en-US" altLang="ja-JP" sz="1400" b="1" dirty="0">
                <a:solidFill>
                  <a:schemeClr val="tx1"/>
                </a:solidFill>
              </a:rPr>
              <a:t>x 1 = 2 </a:t>
            </a:r>
            <a:r>
              <a:rPr kumimoji="1" lang="ja-JP" altLang="en-US" sz="1400" b="1" dirty="0">
                <a:solidFill>
                  <a:schemeClr val="tx1"/>
                </a:solidFill>
              </a:rPr>
              <a:t>バイトの通信設定</a:t>
            </a:r>
          </a:p>
          <a:p>
            <a:pPr marL="742950" lvl="1" indent="-285750">
              <a:buFont typeface="Arial" panose="020B0604020202020204" pitchFamily="34" charset="0"/>
              <a:buChar char="•"/>
            </a:pPr>
            <a:r>
              <a:rPr kumimoji="1" lang="en-US" altLang="ja-JP" sz="1400" b="1" dirty="0">
                <a:solidFill>
                  <a:schemeClr val="tx1"/>
                </a:solidFill>
              </a:rPr>
              <a:t>appl_Uint16_12</a:t>
            </a:r>
            <a:r>
              <a:rPr kumimoji="1" lang="ja-JP" altLang="en-US" sz="1400" b="1" dirty="0">
                <a:solidFill>
                  <a:schemeClr val="tx1"/>
                </a:solidFill>
              </a:rPr>
              <a:t>　変数にアクセス可能</a:t>
            </a:r>
          </a:p>
          <a:p>
            <a:pPr>
              <a:buClrTx/>
            </a:pPr>
            <a:r>
              <a:rPr kumimoji="1" lang="en-US" altLang="ja-JP" b="1" dirty="0">
                <a:solidFill>
                  <a:schemeClr val="tx1"/>
                </a:solidFill>
              </a:rPr>
              <a:t>appl_adimap_separate16.c</a:t>
            </a:r>
            <a:r>
              <a:rPr kumimoji="1" lang="ja-JP" altLang="en-US" b="1" dirty="0">
                <a:solidFill>
                  <a:schemeClr val="tx1"/>
                </a:solidFill>
              </a:rPr>
              <a:t>　は、</a:t>
            </a:r>
            <a:r>
              <a:rPr kumimoji="1" lang="en-US" altLang="ja-JP" b="1" dirty="0" err="1">
                <a:solidFill>
                  <a:schemeClr val="tx1"/>
                </a:solidFill>
              </a:rPr>
              <a:t>APPL_asAdObjDefaultMap</a:t>
            </a:r>
            <a:r>
              <a:rPr kumimoji="1" lang="ja-JP" altLang="en-US" b="1" dirty="0">
                <a:solidFill>
                  <a:schemeClr val="tx1"/>
                </a:solidFill>
              </a:rPr>
              <a:t>　構造体により上記のうち</a:t>
            </a:r>
            <a:br>
              <a:rPr kumimoji="1" lang="en-US" altLang="ja-JP" b="1" dirty="0">
                <a:solidFill>
                  <a:schemeClr val="tx1"/>
                </a:solidFill>
              </a:rPr>
            </a:br>
            <a:r>
              <a:rPr kumimoji="1" lang="ja-JP" altLang="en-US" b="1" dirty="0">
                <a:solidFill>
                  <a:schemeClr val="tx1"/>
                </a:solidFill>
              </a:rPr>
              <a:t>最初の２つ</a:t>
            </a:r>
            <a:r>
              <a:rPr kumimoji="1" lang="en-US" altLang="ja-JP" b="1" dirty="0">
                <a:solidFill>
                  <a:schemeClr val="tx1"/>
                </a:solidFill>
              </a:rPr>
              <a:t>( ABP_UINT16_SET </a:t>
            </a:r>
            <a:r>
              <a:rPr kumimoji="1" lang="ja-JP" altLang="en-US" b="1" dirty="0">
                <a:solidFill>
                  <a:schemeClr val="tx1"/>
                </a:solidFill>
              </a:rPr>
              <a:t>と </a:t>
            </a:r>
            <a:r>
              <a:rPr kumimoji="1" lang="en-US" altLang="ja-JP" b="1" dirty="0">
                <a:solidFill>
                  <a:schemeClr val="tx1"/>
                </a:solidFill>
              </a:rPr>
              <a:t>ABP_UINT16_GET )</a:t>
            </a:r>
            <a:r>
              <a:rPr kumimoji="1" lang="ja-JP" altLang="en-US" b="1" dirty="0">
                <a:solidFill>
                  <a:schemeClr val="tx1"/>
                </a:solidFill>
              </a:rPr>
              <a:t>がサイクリック通信として</a:t>
            </a:r>
            <a:br>
              <a:rPr kumimoji="1" lang="en-US" altLang="ja-JP" b="1" dirty="0">
                <a:solidFill>
                  <a:schemeClr val="tx1"/>
                </a:solidFill>
              </a:rPr>
            </a:br>
            <a:r>
              <a:rPr kumimoji="1" lang="ja-JP" altLang="en-US" b="1" dirty="0">
                <a:solidFill>
                  <a:schemeClr val="tx1"/>
                </a:solidFill>
              </a:rPr>
              <a:t>定義されています。</a:t>
            </a:r>
            <a:endParaRPr kumimoji="1" lang="en-US" altLang="ja-JP" b="1" dirty="0">
              <a:solidFill>
                <a:schemeClr val="tx1"/>
              </a:solidFill>
            </a:endParaRPr>
          </a:p>
          <a:p>
            <a:pPr>
              <a:buClrTx/>
            </a:pPr>
            <a:r>
              <a:rPr kumimoji="1" lang="ja-JP" altLang="en-US" b="1" dirty="0">
                <a:solidFill>
                  <a:schemeClr val="tx1"/>
                </a:solidFill>
              </a:rPr>
              <a:t>よってこれらの行でサイクリック通信のデータサイズを決めることができます。</a:t>
            </a:r>
            <a:br>
              <a:rPr kumimoji="1" lang="en-US" altLang="ja-JP" b="1" dirty="0">
                <a:solidFill>
                  <a:schemeClr val="tx1"/>
                </a:solidFill>
              </a:rPr>
            </a:br>
            <a:r>
              <a:rPr kumimoji="1" lang="ja-JP" altLang="en-US" b="1" dirty="0">
                <a:solidFill>
                  <a:schemeClr val="tx1"/>
                </a:solidFill>
              </a:rPr>
              <a:t>例えば </a:t>
            </a:r>
            <a:r>
              <a:rPr kumimoji="1" lang="en-US" altLang="ja-JP" b="1" dirty="0">
                <a:solidFill>
                  <a:schemeClr val="tx1"/>
                </a:solidFill>
              </a:rPr>
              <a:t>32 → 50 </a:t>
            </a:r>
            <a:r>
              <a:rPr kumimoji="1" lang="ja-JP" altLang="en-US" b="1" dirty="0">
                <a:solidFill>
                  <a:schemeClr val="tx1"/>
                </a:solidFill>
              </a:rPr>
              <a:t>にすることで </a:t>
            </a:r>
            <a:r>
              <a:rPr kumimoji="1" lang="en-US" altLang="ja-JP" b="1" dirty="0">
                <a:solidFill>
                  <a:schemeClr val="tx1"/>
                </a:solidFill>
              </a:rPr>
              <a:t>100 </a:t>
            </a:r>
            <a:r>
              <a:rPr kumimoji="1" lang="ja-JP" altLang="en-US" b="1" dirty="0">
                <a:solidFill>
                  <a:schemeClr val="tx1"/>
                </a:solidFill>
              </a:rPr>
              <a:t>バイトのサイクリック通信とすることができます。</a:t>
            </a:r>
          </a:p>
        </p:txBody>
      </p:sp>
    </p:spTree>
    <p:extLst>
      <p:ext uri="{BB962C8B-B14F-4D97-AF65-F5344CB8AC3E}">
        <p14:creationId xmlns:p14="http://schemas.microsoft.com/office/powerpoint/2010/main" val="365691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4" y="487681"/>
            <a:ext cx="3832741" cy="1132114"/>
          </a:xfrm>
        </p:spPr>
        <p:txBody>
          <a:bodyPr>
            <a:noAutofit/>
          </a:bodyPr>
          <a:lstStyle/>
          <a:p>
            <a:r>
              <a:rPr kumimoji="1" lang="en-US" altLang="ja-JP" sz="2400" dirty="0"/>
              <a:t>Step1.2 </a:t>
            </a:r>
            <a:br>
              <a:rPr kumimoji="1" lang="en-US" altLang="ja-JP" sz="2400" dirty="0"/>
            </a:br>
            <a:r>
              <a:rPr kumimoji="1" lang="en-US" altLang="ja-JP" sz="2000" dirty="0" err="1"/>
              <a:t>IdlApp</a:t>
            </a:r>
            <a:r>
              <a:rPr kumimoji="1" lang="ja-JP" altLang="en-US" sz="2000" dirty="0"/>
              <a:t>のソースコードを</a:t>
            </a:r>
            <a:r>
              <a:rPr kumimoji="1" lang="en-US" altLang="ja-JP" sz="2000" dirty="0"/>
              <a:t>EDS</a:t>
            </a:r>
            <a:r>
              <a:rPr kumimoji="1" lang="ja-JP" altLang="en-US" sz="2000" dirty="0"/>
              <a:t>ファイル（</a:t>
            </a:r>
            <a:r>
              <a:rPr kumimoji="1" lang="en-US" altLang="ja-JP" sz="2000" dirty="0"/>
              <a:t>Ethernet/IP</a:t>
            </a:r>
            <a:r>
              <a:rPr kumimoji="1" lang="ja-JP" altLang="en-US" sz="2000" dirty="0"/>
              <a:t>通信の設定ファイル）に合わせて編集する</a:t>
            </a:r>
            <a:endParaRPr kumimoji="1" lang="ja-JP" altLang="en-US" sz="2400" dirty="0"/>
          </a:p>
        </p:txBody>
      </p:sp>
      <p:sp>
        <p:nvSpPr>
          <p:cNvPr id="5" name="テキスト プレースホルダー 3">
            <a:extLst>
              <a:ext uri="{FF2B5EF4-FFF2-40B4-BE49-F238E27FC236}">
                <a16:creationId xmlns:a16="http://schemas.microsoft.com/office/drawing/2014/main" id="{99D3FE61-200F-44C5-BBE1-F934228265BE}"/>
              </a:ext>
            </a:extLst>
          </p:cNvPr>
          <p:cNvSpPr txBox="1">
            <a:spLocks/>
          </p:cNvSpPr>
          <p:nvPr/>
        </p:nvSpPr>
        <p:spPr>
          <a:xfrm>
            <a:off x="643465" y="1871650"/>
            <a:ext cx="3909284" cy="477940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kumimoji="1" lang="ja-JP" altLang="en-US" sz="1600" dirty="0">
                <a:solidFill>
                  <a:srgbClr val="FF0000"/>
                </a:solidFill>
              </a:rPr>
              <a:t>＊前項で</a:t>
            </a:r>
            <a:r>
              <a:rPr lang="ja-JP" altLang="en-US" sz="1600" dirty="0">
                <a:solidFill>
                  <a:srgbClr val="FF0000"/>
                </a:solidFill>
              </a:rPr>
              <a:t>「</a:t>
            </a:r>
            <a:r>
              <a:rPr lang="en-US" altLang="ja-JP" sz="1600" dirty="0">
                <a:solidFill>
                  <a:srgbClr val="FF0000"/>
                </a:solidFill>
              </a:rPr>
              <a:t>IdlLinux_amd64</a:t>
            </a:r>
            <a:r>
              <a:rPr lang="ja-JP" altLang="en-US" sz="1600" dirty="0">
                <a:solidFill>
                  <a:srgbClr val="FF0000"/>
                </a:solidFill>
              </a:rPr>
              <a:t>」を</a:t>
            </a:r>
            <a:r>
              <a:rPr kumimoji="1" lang="ja-JP" altLang="en-US" sz="1600" dirty="0">
                <a:solidFill>
                  <a:srgbClr val="FF0000"/>
                </a:solidFill>
              </a:rPr>
              <a:t>解凍したと仮定して説明する</a:t>
            </a:r>
            <a:endParaRPr kumimoji="1" lang="en-US" altLang="ja-JP" sz="1600" dirty="0">
              <a:solidFill>
                <a:srgbClr val="FF0000"/>
              </a:solidFill>
            </a:endParaRPr>
          </a:p>
          <a:p>
            <a:r>
              <a:rPr lang="ja-JP" altLang="en-US" dirty="0">
                <a:solidFill>
                  <a:schemeClr val="bg1"/>
                </a:solidFill>
              </a:rPr>
              <a:t>「</a:t>
            </a:r>
            <a:r>
              <a:rPr lang="en-US" altLang="ja-JP" dirty="0">
                <a:solidFill>
                  <a:schemeClr val="bg1"/>
                </a:solidFill>
              </a:rPr>
              <a:t>IdlLinux_amd64/</a:t>
            </a:r>
            <a:r>
              <a:rPr lang="en-US" altLang="ja-JP" dirty="0" err="1">
                <a:solidFill>
                  <a:schemeClr val="bg1"/>
                </a:solidFill>
              </a:rPr>
              <a:t>src</a:t>
            </a:r>
            <a:r>
              <a:rPr lang="en-US" altLang="ja-JP" dirty="0">
                <a:solidFill>
                  <a:schemeClr val="bg1"/>
                </a:solidFill>
              </a:rPr>
              <a:t>/</a:t>
            </a:r>
            <a:r>
              <a:rPr lang="en-US" altLang="ja-JP" dirty="0" err="1">
                <a:solidFill>
                  <a:schemeClr val="bg1"/>
                </a:solidFill>
              </a:rPr>
              <a:t>IdlApp</a:t>
            </a:r>
            <a:r>
              <a:rPr lang="en-US" altLang="ja-JP" dirty="0">
                <a:solidFill>
                  <a:schemeClr val="bg1"/>
                </a:solidFill>
              </a:rPr>
              <a:t>/</a:t>
            </a:r>
            <a:r>
              <a:rPr lang="ja-JP" altLang="en-US" dirty="0">
                <a:solidFill>
                  <a:schemeClr val="bg1"/>
                </a:solidFill>
              </a:rPr>
              <a:t>」に移動</a:t>
            </a:r>
            <a:endParaRPr lang="en-US" altLang="ja-JP" dirty="0">
              <a:solidFill>
                <a:schemeClr val="bg1"/>
              </a:solidFill>
            </a:endParaRPr>
          </a:p>
          <a:p>
            <a:r>
              <a:rPr lang="ja-JP" altLang="en-US" dirty="0">
                <a:solidFill>
                  <a:schemeClr val="bg1"/>
                </a:solidFill>
              </a:rPr>
              <a:t>統合開発環境</a:t>
            </a:r>
            <a:r>
              <a:rPr lang="en-US" altLang="ja-JP" dirty="0">
                <a:solidFill>
                  <a:schemeClr val="bg1"/>
                </a:solidFill>
              </a:rPr>
              <a:t>eclipse</a:t>
            </a:r>
            <a:r>
              <a:rPr lang="ja-JP" altLang="en-US" dirty="0">
                <a:solidFill>
                  <a:schemeClr val="bg1"/>
                </a:solidFill>
              </a:rPr>
              <a:t>に「</a:t>
            </a:r>
            <a:r>
              <a:rPr lang="en-US" altLang="ja-JP" dirty="0">
                <a:solidFill>
                  <a:schemeClr val="bg1"/>
                </a:solidFill>
              </a:rPr>
              <a:t>.project</a:t>
            </a:r>
            <a:r>
              <a:rPr lang="ja-JP" altLang="en-US" dirty="0">
                <a:solidFill>
                  <a:schemeClr val="bg1"/>
                </a:solidFill>
              </a:rPr>
              <a:t>」を</a:t>
            </a:r>
            <a:r>
              <a:rPr lang="en-US" altLang="ja-JP" dirty="0">
                <a:solidFill>
                  <a:schemeClr val="bg1"/>
                </a:solidFill>
              </a:rPr>
              <a:t>import</a:t>
            </a:r>
            <a:r>
              <a:rPr lang="ja-JP" altLang="en-US" dirty="0">
                <a:solidFill>
                  <a:schemeClr val="bg1"/>
                </a:solidFill>
              </a:rPr>
              <a:t>する。（</a:t>
            </a:r>
            <a:r>
              <a:rPr lang="en-US" altLang="ja-JP" dirty="0">
                <a:solidFill>
                  <a:schemeClr val="bg1"/>
                </a:solidFill>
              </a:rPr>
              <a:t>README</a:t>
            </a:r>
            <a:r>
              <a:rPr lang="ja-JP" altLang="en-US" dirty="0">
                <a:solidFill>
                  <a:schemeClr val="bg1"/>
                </a:solidFill>
              </a:rPr>
              <a:t>で</a:t>
            </a:r>
            <a:r>
              <a:rPr lang="en-US" altLang="ja-JP" dirty="0">
                <a:solidFill>
                  <a:schemeClr val="bg1"/>
                </a:solidFill>
              </a:rPr>
              <a:t>eclipse</a:t>
            </a:r>
            <a:r>
              <a:rPr lang="ja-JP" altLang="en-US" dirty="0">
                <a:solidFill>
                  <a:schemeClr val="bg1"/>
                </a:solidFill>
              </a:rPr>
              <a:t>が使用されていた。</a:t>
            </a:r>
            <a:r>
              <a:rPr lang="en-US" altLang="ja-JP" dirty="0">
                <a:solidFill>
                  <a:schemeClr val="bg1"/>
                </a:solidFill>
              </a:rPr>
              <a:t>C</a:t>
            </a:r>
            <a:r>
              <a:rPr lang="ja-JP" altLang="en-US" dirty="0">
                <a:solidFill>
                  <a:schemeClr val="bg1"/>
                </a:solidFill>
              </a:rPr>
              <a:t>のコンパイルができるなら、何を使ってもいいはず。）</a:t>
            </a:r>
            <a:endParaRPr lang="en-US" altLang="ja-JP" dirty="0">
              <a:solidFill>
                <a:schemeClr val="bg1"/>
              </a:solidFill>
            </a:endParaRPr>
          </a:p>
          <a:p>
            <a:r>
              <a:rPr lang="en-US" altLang="ja-JP" dirty="0">
                <a:solidFill>
                  <a:schemeClr val="bg1"/>
                </a:solidFill>
              </a:rPr>
              <a:t>Import</a:t>
            </a:r>
            <a:r>
              <a:rPr lang="ja-JP" altLang="en-US" dirty="0">
                <a:solidFill>
                  <a:schemeClr val="bg1"/>
                </a:solidFill>
              </a:rPr>
              <a:t>してきたら、通信の仕様が設定された</a:t>
            </a:r>
            <a:r>
              <a:rPr lang="en-US" altLang="ja-JP" dirty="0">
                <a:solidFill>
                  <a:schemeClr val="bg1"/>
                </a:solidFill>
              </a:rPr>
              <a:t>EDS</a:t>
            </a:r>
            <a:r>
              <a:rPr lang="ja-JP" altLang="en-US" dirty="0">
                <a:solidFill>
                  <a:schemeClr val="bg1"/>
                </a:solidFill>
              </a:rPr>
              <a:t>ファイルに沿ってファイルを編集していく。</a:t>
            </a:r>
            <a:endParaRPr lang="en-US" altLang="ja-JP" dirty="0">
              <a:solidFill>
                <a:schemeClr val="bg1"/>
              </a:solidFill>
            </a:endParaRPr>
          </a:p>
          <a:p>
            <a:r>
              <a:rPr lang="en-US" altLang="ja-JP" dirty="0">
                <a:solidFill>
                  <a:schemeClr val="bg1"/>
                </a:solidFill>
              </a:rPr>
              <a:t>【</a:t>
            </a:r>
            <a:r>
              <a:rPr lang="ja-JP" altLang="en-US" dirty="0">
                <a:solidFill>
                  <a:schemeClr val="bg1"/>
                </a:solidFill>
              </a:rPr>
              <a:t>編集終了後</a:t>
            </a:r>
            <a:r>
              <a:rPr lang="en-US" altLang="ja-JP" dirty="0">
                <a:solidFill>
                  <a:schemeClr val="bg1"/>
                </a:solidFill>
              </a:rPr>
              <a:t>】</a:t>
            </a:r>
            <a:br>
              <a:rPr lang="en-US" altLang="ja-JP" dirty="0">
                <a:solidFill>
                  <a:schemeClr val="bg1"/>
                </a:solidFill>
              </a:rPr>
            </a:br>
            <a:r>
              <a:rPr lang="ja-JP" altLang="en-US" dirty="0">
                <a:solidFill>
                  <a:schemeClr val="bg1"/>
                </a:solidFill>
              </a:rPr>
              <a:t>ツールバーの「</a:t>
            </a:r>
            <a:r>
              <a:rPr lang="en-US" altLang="ja-JP" dirty="0">
                <a:solidFill>
                  <a:schemeClr val="bg1"/>
                </a:solidFill>
              </a:rPr>
              <a:t>project</a:t>
            </a:r>
            <a:r>
              <a:rPr lang="ja-JP" altLang="en-US" dirty="0">
                <a:solidFill>
                  <a:schemeClr val="bg1"/>
                </a:solidFill>
              </a:rPr>
              <a:t>」から「</a:t>
            </a:r>
            <a:r>
              <a:rPr lang="en-US" altLang="ja-JP" dirty="0">
                <a:solidFill>
                  <a:schemeClr val="bg1"/>
                </a:solidFill>
              </a:rPr>
              <a:t>clear</a:t>
            </a:r>
            <a:r>
              <a:rPr lang="ja-JP" altLang="en-US" dirty="0">
                <a:solidFill>
                  <a:schemeClr val="bg1"/>
                </a:solidFill>
              </a:rPr>
              <a:t>」⇒「</a:t>
            </a:r>
            <a:r>
              <a:rPr lang="en-US" altLang="ja-JP" dirty="0">
                <a:solidFill>
                  <a:schemeClr val="bg1"/>
                </a:solidFill>
              </a:rPr>
              <a:t>build all</a:t>
            </a:r>
            <a:r>
              <a:rPr lang="ja-JP" altLang="en-US" dirty="0">
                <a:solidFill>
                  <a:schemeClr val="bg1"/>
                </a:solidFill>
              </a:rPr>
              <a:t>」の順でビルドする。</a:t>
            </a:r>
            <a:endParaRPr lang="en-US" altLang="ja-JP" dirty="0">
              <a:solidFill>
                <a:schemeClr val="bg1"/>
              </a:solidFill>
            </a:endParaRPr>
          </a:p>
          <a:p>
            <a:r>
              <a:rPr lang="ja-JP" altLang="en-US" sz="1600" b="1" dirty="0">
                <a:solidFill>
                  <a:schemeClr val="bg1"/>
                </a:solidFill>
              </a:rPr>
              <a:t>＊</a:t>
            </a:r>
            <a:r>
              <a:rPr lang="en-US" altLang="ja-JP" sz="1600" b="1" dirty="0">
                <a:solidFill>
                  <a:schemeClr val="bg1"/>
                </a:solidFill>
              </a:rPr>
              <a:t>EDS</a:t>
            </a:r>
            <a:r>
              <a:rPr lang="ja-JP" altLang="en-US" sz="1600" b="1" dirty="0">
                <a:solidFill>
                  <a:schemeClr val="bg1"/>
                </a:solidFill>
              </a:rPr>
              <a:t>ファイルと上記の作業済みファイルは</a:t>
            </a:r>
            <a:r>
              <a:rPr lang="en-US" altLang="ja-JP" sz="1600" b="1" dirty="0">
                <a:solidFill>
                  <a:schemeClr val="bg1"/>
                </a:solidFill>
              </a:rPr>
              <a:t>NAS</a:t>
            </a:r>
            <a:r>
              <a:rPr lang="ja-JP" altLang="en-US" sz="1600" b="1" dirty="0">
                <a:solidFill>
                  <a:schemeClr val="bg1"/>
                </a:solidFill>
              </a:rPr>
              <a:t>にアップロードしておきます。＊</a:t>
            </a:r>
            <a:endParaRPr lang="en-US" altLang="ja-JP" sz="1600" b="1" dirty="0">
              <a:solidFill>
                <a:schemeClr val="bg1"/>
              </a:solidFill>
            </a:endParaRPr>
          </a:p>
        </p:txBody>
      </p:sp>
      <p:sp>
        <p:nvSpPr>
          <p:cNvPr id="8" name="テキスト プレースホルダー 3">
            <a:extLst>
              <a:ext uri="{FF2B5EF4-FFF2-40B4-BE49-F238E27FC236}">
                <a16:creationId xmlns:a16="http://schemas.microsoft.com/office/drawing/2014/main" id="{9C6665C7-A866-4A33-9B13-7C5ECE7D1CBB}"/>
              </a:ext>
            </a:extLst>
          </p:cNvPr>
          <p:cNvSpPr>
            <a:spLocks noGrp="1"/>
          </p:cNvSpPr>
          <p:nvPr>
            <p:ph type="body" sz="half" idx="2"/>
          </p:nvPr>
        </p:nvSpPr>
        <p:spPr>
          <a:xfrm>
            <a:off x="5080712" y="487681"/>
            <a:ext cx="6954534" cy="6163376"/>
          </a:xfrm>
        </p:spPr>
        <p:txBody>
          <a:bodyPr>
            <a:normAutofit fontScale="92500" lnSpcReduction="20000"/>
          </a:bodyPr>
          <a:lstStyle/>
          <a:p>
            <a:pPr>
              <a:buClrTx/>
            </a:pPr>
            <a:r>
              <a:rPr kumimoji="1" lang="ja-JP" altLang="en-US" dirty="0">
                <a:solidFill>
                  <a:schemeClr val="tx1"/>
                </a:solidFill>
              </a:rPr>
              <a:t>編集内容（メールのやり取りのコピペです）</a:t>
            </a:r>
            <a:endParaRPr kumimoji="1" lang="en-US" altLang="ja-JP" dirty="0">
              <a:solidFill>
                <a:schemeClr val="tx1"/>
              </a:solidFill>
            </a:endParaRPr>
          </a:p>
          <a:p>
            <a:pPr marL="342900" indent="-342900">
              <a:buClrTx/>
              <a:buFont typeface="+mj-lt"/>
              <a:buAutoNum type="arabicPeriod" startAt="5"/>
            </a:pPr>
            <a:r>
              <a:rPr kumimoji="1" lang="ja-JP" altLang="en-US" dirty="0">
                <a:solidFill>
                  <a:schemeClr val="tx1"/>
                </a:solidFill>
              </a:rPr>
              <a:t>デバイス情報の設定</a:t>
            </a:r>
          </a:p>
          <a:p>
            <a:pPr>
              <a:buClrTx/>
            </a:pPr>
            <a:r>
              <a:rPr kumimoji="1" lang="en-US" altLang="ja-JP" dirty="0" err="1">
                <a:solidFill>
                  <a:schemeClr val="tx1"/>
                </a:solidFill>
              </a:rPr>
              <a:t>INpact</a:t>
            </a:r>
            <a:r>
              <a:rPr kumimoji="1" lang="ja-JP" altLang="en-US" dirty="0">
                <a:solidFill>
                  <a:schemeClr val="tx1"/>
                </a:solidFill>
              </a:rPr>
              <a:t>を挿した</a:t>
            </a:r>
            <a:r>
              <a:rPr kumimoji="1" lang="en-US" altLang="ja-JP" dirty="0">
                <a:solidFill>
                  <a:schemeClr val="tx1"/>
                </a:solidFill>
              </a:rPr>
              <a:t>PC(</a:t>
            </a:r>
            <a:r>
              <a:rPr kumimoji="1" lang="ja-JP" altLang="en-US" dirty="0">
                <a:solidFill>
                  <a:schemeClr val="tx1"/>
                </a:solidFill>
              </a:rPr>
              <a:t>ターゲット</a:t>
            </a:r>
            <a:r>
              <a:rPr kumimoji="1" lang="en-US" altLang="ja-JP" dirty="0">
                <a:solidFill>
                  <a:schemeClr val="tx1"/>
                </a:solidFill>
              </a:rPr>
              <a:t>)</a:t>
            </a:r>
            <a:r>
              <a:rPr kumimoji="1" lang="ja-JP" altLang="en-US" dirty="0">
                <a:solidFill>
                  <a:schemeClr val="tx1"/>
                </a:solidFill>
              </a:rPr>
              <a:t>と</a:t>
            </a:r>
            <a:r>
              <a:rPr kumimoji="1" lang="en-US" altLang="ja-JP" dirty="0">
                <a:solidFill>
                  <a:schemeClr val="tx1"/>
                </a:solidFill>
              </a:rPr>
              <a:t>EDS</a:t>
            </a:r>
            <a:r>
              <a:rPr kumimoji="1" lang="ja-JP" altLang="en-US" dirty="0">
                <a:solidFill>
                  <a:schemeClr val="tx1"/>
                </a:solidFill>
              </a:rPr>
              <a:t>ファイルに記載されているデバイスの情報を一致させる必要があります。不一致の場合、</a:t>
            </a:r>
            <a:r>
              <a:rPr kumimoji="1" lang="en-US" altLang="ja-JP" dirty="0">
                <a:solidFill>
                  <a:schemeClr val="tx1"/>
                </a:solidFill>
              </a:rPr>
              <a:t>PLC</a:t>
            </a:r>
            <a:r>
              <a:rPr kumimoji="1" lang="ja-JP" altLang="en-US" dirty="0">
                <a:solidFill>
                  <a:schemeClr val="tx1"/>
                </a:solidFill>
              </a:rPr>
              <a:t>が</a:t>
            </a:r>
            <a:r>
              <a:rPr kumimoji="1" lang="en-US" altLang="ja-JP" dirty="0" err="1">
                <a:solidFill>
                  <a:schemeClr val="tx1"/>
                </a:solidFill>
              </a:rPr>
              <a:t>INpact</a:t>
            </a:r>
            <a:r>
              <a:rPr kumimoji="1" lang="ja-JP" altLang="en-US" dirty="0">
                <a:solidFill>
                  <a:schemeClr val="tx1"/>
                </a:solidFill>
              </a:rPr>
              <a:t>と通信できない場合があります。</a:t>
            </a:r>
          </a:p>
          <a:p>
            <a:pPr>
              <a:buClrTx/>
            </a:pPr>
            <a:r>
              <a:rPr kumimoji="1" lang="ja-JP" altLang="en-US" dirty="0">
                <a:solidFill>
                  <a:schemeClr val="tx1"/>
                </a:solidFill>
              </a:rPr>
              <a:t>デバイス情報の設定は以下のように行います。</a:t>
            </a:r>
          </a:p>
          <a:p>
            <a:pPr marL="285750" indent="-285750">
              <a:buClrTx/>
              <a:buFont typeface="Arial" panose="020B0604020202020204" pitchFamily="34" charset="0"/>
              <a:buChar char="•"/>
            </a:pPr>
            <a:r>
              <a:rPr kumimoji="1" lang="en-US" altLang="ja-JP" dirty="0" err="1">
                <a:solidFill>
                  <a:schemeClr val="tx1"/>
                </a:solidFill>
              </a:rPr>
              <a:t>abcc_adapt</a:t>
            </a:r>
            <a:r>
              <a:rPr kumimoji="1" lang="en-US" altLang="ja-JP" dirty="0">
                <a:solidFill>
                  <a:schemeClr val="tx1"/>
                </a:solidFill>
              </a:rPr>
              <a:t>\</a:t>
            </a:r>
            <a:r>
              <a:rPr kumimoji="1" lang="en-US" altLang="ja-JP" dirty="0" err="1">
                <a:solidFill>
                  <a:schemeClr val="tx1"/>
                </a:solidFill>
              </a:rPr>
              <a:t>abcc_obj_cfg.h</a:t>
            </a:r>
            <a:r>
              <a:rPr kumimoji="1" lang="ja-JP" altLang="en-US" dirty="0">
                <a:solidFill>
                  <a:schemeClr val="tx1"/>
                </a:solidFill>
              </a:rPr>
              <a:t>　ファイル内　</a:t>
            </a:r>
            <a:r>
              <a:rPr kumimoji="1" lang="en-US" altLang="ja-JP" dirty="0">
                <a:solidFill>
                  <a:schemeClr val="tx1"/>
                </a:solidFill>
              </a:rPr>
              <a:t>EIP_OBJ_ENABLE</a:t>
            </a:r>
            <a:r>
              <a:rPr kumimoji="1" lang="ja-JP" altLang="en-US" dirty="0">
                <a:solidFill>
                  <a:schemeClr val="tx1"/>
                </a:solidFill>
              </a:rPr>
              <a:t>　定義を　</a:t>
            </a:r>
            <a:r>
              <a:rPr kumimoji="1" lang="en-US" altLang="ja-JP" dirty="0">
                <a:solidFill>
                  <a:schemeClr val="tx1"/>
                </a:solidFill>
              </a:rPr>
              <a:t>TRUE</a:t>
            </a:r>
            <a:r>
              <a:rPr kumimoji="1" lang="ja-JP" altLang="en-US" dirty="0">
                <a:solidFill>
                  <a:schemeClr val="tx1"/>
                </a:solidFill>
              </a:rPr>
              <a:t>　に変更</a:t>
            </a:r>
          </a:p>
          <a:p>
            <a:pPr marL="285750" indent="-285750">
              <a:buClrTx/>
              <a:buFont typeface="Arial" panose="020B0604020202020204" pitchFamily="34" charset="0"/>
              <a:buChar char="•"/>
            </a:pPr>
            <a:r>
              <a:rPr kumimoji="1" lang="en-US" altLang="ja-JP" dirty="0" err="1">
                <a:solidFill>
                  <a:schemeClr val="tx1"/>
                </a:solidFill>
              </a:rPr>
              <a:t>abcc_adapt</a:t>
            </a:r>
            <a:r>
              <a:rPr kumimoji="1" lang="en-US" altLang="ja-JP" dirty="0">
                <a:solidFill>
                  <a:schemeClr val="tx1"/>
                </a:solidFill>
              </a:rPr>
              <a:t>\</a:t>
            </a:r>
            <a:r>
              <a:rPr kumimoji="1" lang="en-US" altLang="ja-JP" dirty="0" err="1">
                <a:solidFill>
                  <a:schemeClr val="tx1"/>
                </a:solidFill>
              </a:rPr>
              <a:t>abcc_identification.h</a:t>
            </a:r>
            <a:r>
              <a:rPr kumimoji="1" lang="ja-JP" altLang="en-US" dirty="0">
                <a:solidFill>
                  <a:schemeClr val="tx1"/>
                </a:solidFill>
              </a:rPr>
              <a:t>　ファイル内　の以下の定義を変更</a:t>
            </a:r>
          </a:p>
          <a:p>
            <a:pPr marL="742950" lvl="1" indent="-285750">
              <a:buFont typeface="Arial" panose="020B0604020202020204" pitchFamily="34" charset="0"/>
              <a:buChar char="•"/>
            </a:pPr>
            <a:r>
              <a:rPr kumimoji="1" lang="en-US" altLang="ja-JP" sz="1700" dirty="0">
                <a:solidFill>
                  <a:schemeClr val="tx1"/>
                </a:solidFill>
              </a:rPr>
              <a:t>EIP_IA_VENDOR_ID_VALUE</a:t>
            </a:r>
            <a:r>
              <a:rPr kumimoji="1" lang="ja-JP" altLang="en-US" sz="1700" dirty="0">
                <a:solidFill>
                  <a:schemeClr val="tx1"/>
                </a:solidFill>
              </a:rPr>
              <a:t>：</a:t>
            </a:r>
            <a:r>
              <a:rPr kumimoji="1" lang="en-US" altLang="ja-JP" sz="1700" dirty="0">
                <a:solidFill>
                  <a:schemeClr val="tx1"/>
                </a:solidFill>
              </a:rPr>
              <a:t>EDS</a:t>
            </a:r>
            <a:r>
              <a:rPr kumimoji="1" lang="ja-JP" altLang="en-US" sz="1700" dirty="0">
                <a:solidFill>
                  <a:schemeClr val="tx1"/>
                </a:solidFill>
              </a:rPr>
              <a:t>ファイル内　</a:t>
            </a:r>
            <a:r>
              <a:rPr kumimoji="1" lang="en-US" altLang="ja-JP" sz="1700" dirty="0" err="1">
                <a:solidFill>
                  <a:schemeClr val="tx1"/>
                </a:solidFill>
              </a:rPr>
              <a:t>VendCode</a:t>
            </a:r>
            <a:r>
              <a:rPr kumimoji="1" lang="ja-JP" altLang="en-US" sz="1700" dirty="0">
                <a:solidFill>
                  <a:schemeClr val="tx1"/>
                </a:solidFill>
              </a:rPr>
              <a:t>　キー値</a:t>
            </a:r>
          </a:p>
          <a:p>
            <a:pPr marL="742950" lvl="1" indent="-285750">
              <a:buFont typeface="Arial" panose="020B0604020202020204" pitchFamily="34" charset="0"/>
              <a:buChar char="•"/>
            </a:pPr>
            <a:r>
              <a:rPr kumimoji="1" lang="en-US" altLang="ja-JP" sz="1700" dirty="0">
                <a:solidFill>
                  <a:schemeClr val="tx1"/>
                </a:solidFill>
              </a:rPr>
              <a:t>EIP_IA_DEVICE_TYPE_VALUE</a:t>
            </a:r>
            <a:r>
              <a:rPr kumimoji="1" lang="ja-JP" altLang="en-US" sz="1700" dirty="0">
                <a:solidFill>
                  <a:schemeClr val="tx1"/>
                </a:solidFill>
              </a:rPr>
              <a:t>：</a:t>
            </a:r>
            <a:r>
              <a:rPr kumimoji="1" lang="en-US" altLang="ja-JP" sz="1700" dirty="0">
                <a:solidFill>
                  <a:schemeClr val="tx1"/>
                </a:solidFill>
              </a:rPr>
              <a:t>EDS</a:t>
            </a:r>
            <a:r>
              <a:rPr kumimoji="1" lang="ja-JP" altLang="en-US" sz="1700" dirty="0">
                <a:solidFill>
                  <a:schemeClr val="tx1"/>
                </a:solidFill>
              </a:rPr>
              <a:t>ファイル内　</a:t>
            </a:r>
            <a:r>
              <a:rPr kumimoji="1" lang="en-US" altLang="ja-JP" sz="1700" dirty="0" err="1">
                <a:solidFill>
                  <a:schemeClr val="tx1"/>
                </a:solidFill>
              </a:rPr>
              <a:t>ProdType</a:t>
            </a:r>
            <a:r>
              <a:rPr kumimoji="1" lang="ja-JP" altLang="en-US" sz="1700" dirty="0">
                <a:solidFill>
                  <a:schemeClr val="tx1"/>
                </a:solidFill>
              </a:rPr>
              <a:t>　キー値</a:t>
            </a:r>
          </a:p>
          <a:p>
            <a:pPr marL="742950" lvl="1" indent="-285750">
              <a:buFont typeface="Arial" panose="020B0604020202020204" pitchFamily="34" charset="0"/>
              <a:buChar char="•"/>
            </a:pPr>
            <a:r>
              <a:rPr kumimoji="1" lang="en-US" altLang="ja-JP" sz="1700" dirty="0">
                <a:solidFill>
                  <a:schemeClr val="tx1"/>
                </a:solidFill>
              </a:rPr>
              <a:t>EIP_IA_PRODUCT_CODE_VALUE</a:t>
            </a:r>
            <a:r>
              <a:rPr kumimoji="1" lang="ja-JP" altLang="en-US" sz="1700" dirty="0">
                <a:solidFill>
                  <a:schemeClr val="tx1"/>
                </a:solidFill>
              </a:rPr>
              <a:t>：</a:t>
            </a:r>
            <a:r>
              <a:rPr kumimoji="1" lang="en-US" altLang="ja-JP" sz="1700" dirty="0">
                <a:solidFill>
                  <a:schemeClr val="tx1"/>
                </a:solidFill>
              </a:rPr>
              <a:t>EDS</a:t>
            </a:r>
            <a:r>
              <a:rPr kumimoji="1" lang="ja-JP" altLang="en-US" sz="1700" dirty="0">
                <a:solidFill>
                  <a:schemeClr val="tx1"/>
                </a:solidFill>
              </a:rPr>
              <a:t>ファイル内　</a:t>
            </a:r>
            <a:r>
              <a:rPr kumimoji="1" lang="en-US" altLang="ja-JP" sz="1700" dirty="0" err="1">
                <a:solidFill>
                  <a:schemeClr val="tx1"/>
                </a:solidFill>
              </a:rPr>
              <a:t>ProdCode</a:t>
            </a:r>
            <a:r>
              <a:rPr kumimoji="1" lang="ja-JP" altLang="en-US" sz="1700" dirty="0">
                <a:solidFill>
                  <a:schemeClr val="tx1"/>
                </a:solidFill>
              </a:rPr>
              <a:t>　キー値</a:t>
            </a:r>
          </a:p>
          <a:p>
            <a:pPr marL="742950" lvl="1" indent="-285750">
              <a:buFont typeface="Arial" panose="020B0604020202020204" pitchFamily="34" charset="0"/>
              <a:buChar char="•"/>
            </a:pPr>
            <a:r>
              <a:rPr kumimoji="1" lang="en-US" altLang="ja-JP" sz="1700" dirty="0">
                <a:solidFill>
                  <a:schemeClr val="tx1"/>
                </a:solidFill>
              </a:rPr>
              <a:t>EIP_IA_REVISION_MAJOR_VALUE</a:t>
            </a:r>
            <a:r>
              <a:rPr kumimoji="1" lang="ja-JP" altLang="en-US" sz="1700" dirty="0">
                <a:solidFill>
                  <a:schemeClr val="tx1"/>
                </a:solidFill>
              </a:rPr>
              <a:t>：</a:t>
            </a:r>
            <a:r>
              <a:rPr kumimoji="1" lang="en-US" altLang="ja-JP" sz="1700" dirty="0">
                <a:solidFill>
                  <a:schemeClr val="tx1"/>
                </a:solidFill>
              </a:rPr>
              <a:t>EDS</a:t>
            </a:r>
            <a:r>
              <a:rPr kumimoji="1" lang="ja-JP" altLang="en-US" sz="1700" dirty="0">
                <a:solidFill>
                  <a:schemeClr val="tx1"/>
                </a:solidFill>
              </a:rPr>
              <a:t>ファイル内　</a:t>
            </a:r>
            <a:r>
              <a:rPr kumimoji="1" lang="en-US" altLang="ja-JP" sz="1700" dirty="0" err="1">
                <a:solidFill>
                  <a:schemeClr val="tx1"/>
                </a:solidFill>
              </a:rPr>
              <a:t>MajRev</a:t>
            </a:r>
            <a:r>
              <a:rPr kumimoji="1" lang="ja-JP" altLang="en-US" sz="1700" dirty="0">
                <a:solidFill>
                  <a:schemeClr val="tx1"/>
                </a:solidFill>
              </a:rPr>
              <a:t>　キー値</a:t>
            </a:r>
          </a:p>
          <a:p>
            <a:pPr marL="742950" lvl="1" indent="-285750">
              <a:buFont typeface="Arial" panose="020B0604020202020204" pitchFamily="34" charset="0"/>
              <a:buChar char="•"/>
            </a:pPr>
            <a:r>
              <a:rPr kumimoji="1" lang="en-US" altLang="ja-JP" sz="1700" dirty="0">
                <a:solidFill>
                  <a:schemeClr val="tx1"/>
                </a:solidFill>
              </a:rPr>
              <a:t>EIP_IA_REVISION_MINOR_VALUE</a:t>
            </a:r>
            <a:r>
              <a:rPr kumimoji="1" lang="ja-JP" altLang="en-US" sz="1700" dirty="0">
                <a:solidFill>
                  <a:schemeClr val="tx1"/>
                </a:solidFill>
              </a:rPr>
              <a:t>：</a:t>
            </a:r>
            <a:r>
              <a:rPr kumimoji="1" lang="en-US" altLang="ja-JP" sz="1700" dirty="0">
                <a:solidFill>
                  <a:schemeClr val="tx1"/>
                </a:solidFill>
              </a:rPr>
              <a:t>EDS</a:t>
            </a:r>
            <a:r>
              <a:rPr kumimoji="1" lang="ja-JP" altLang="en-US" sz="1700" dirty="0">
                <a:solidFill>
                  <a:schemeClr val="tx1"/>
                </a:solidFill>
              </a:rPr>
              <a:t>ファイル内　</a:t>
            </a:r>
            <a:r>
              <a:rPr kumimoji="1" lang="en-US" altLang="ja-JP" sz="1700" dirty="0" err="1">
                <a:solidFill>
                  <a:schemeClr val="tx1"/>
                </a:solidFill>
              </a:rPr>
              <a:t>MinRev</a:t>
            </a:r>
            <a:r>
              <a:rPr kumimoji="1" lang="ja-JP" altLang="en-US" sz="1700" dirty="0">
                <a:solidFill>
                  <a:schemeClr val="tx1"/>
                </a:solidFill>
              </a:rPr>
              <a:t>　キー値</a:t>
            </a:r>
          </a:p>
          <a:p>
            <a:pPr marL="742950" lvl="1" indent="-285750">
              <a:buFont typeface="Arial" panose="020B0604020202020204" pitchFamily="34" charset="0"/>
              <a:buChar char="•"/>
            </a:pPr>
            <a:r>
              <a:rPr kumimoji="1" lang="en-US" altLang="ja-JP" sz="1700" dirty="0">
                <a:solidFill>
                  <a:schemeClr val="tx1"/>
                </a:solidFill>
              </a:rPr>
              <a:t>EIP_IA_SERIAL_NUMBER_VALUE</a:t>
            </a:r>
            <a:r>
              <a:rPr kumimoji="1" lang="ja-JP" altLang="en-US" sz="1700" dirty="0">
                <a:solidFill>
                  <a:schemeClr val="tx1"/>
                </a:solidFill>
              </a:rPr>
              <a:t>：任意です。</a:t>
            </a:r>
          </a:p>
          <a:p>
            <a:pPr marL="742950" lvl="1" indent="-285750">
              <a:buFont typeface="Arial" panose="020B0604020202020204" pitchFamily="34" charset="0"/>
              <a:buChar char="•"/>
            </a:pPr>
            <a:r>
              <a:rPr kumimoji="1" lang="en-US" altLang="ja-JP" sz="1700" dirty="0">
                <a:solidFill>
                  <a:schemeClr val="tx1"/>
                </a:solidFill>
              </a:rPr>
              <a:t>EIP_IA_PRODUCT_NAME_VALUE</a:t>
            </a:r>
            <a:r>
              <a:rPr kumimoji="1" lang="ja-JP" altLang="en-US" sz="1700" dirty="0">
                <a:solidFill>
                  <a:schemeClr val="tx1"/>
                </a:solidFill>
              </a:rPr>
              <a:t>：</a:t>
            </a:r>
            <a:r>
              <a:rPr kumimoji="1" lang="en-US" altLang="ja-JP" sz="1700" dirty="0">
                <a:solidFill>
                  <a:schemeClr val="tx1"/>
                </a:solidFill>
              </a:rPr>
              <a:t>EDS</a:t>
            </a:r>
            <a:r>
              <a:rPr kumimoji="1" lang="ja-JP" altLang="en-US" sz="1700" dirty="0">
                <a:solidFill>
                  <a:schemeClr val="tx1"/>
                </a:solidFill>
              </a:rPr>
              <a:t>ファイル内　</a:t>
            </a:r>
            <a:r>
              <a:rPr kumimoji="1" lang="en-US" altLang="ja-JP" sz="1700" dirty="0" err="1">
                <a:solidFill>
                  <a:schemeClr val="tx1"/>
                </a:solidFill>
              </a:rPr>
              <a:t>ProdName</a:t>
            </a:r>
            <a:r>
              <a:rPr kumimoji="1" lang="ja-JP" altLang="en-US" sz="1700" dirty="0">
                <a:solidFill>
                  <a:schemeClr val="tx1"/>
                </a:solidFill>
              </a:rPr>
              <a:t>　キー値</a:t>
            </a:r>
            <a:br>
              <a:rPr kumimoji="1" lang="en-US" altLang="ja-JP" sz="1700" dirty="0">
                <a:solidFill>
                  <a:schemeClr val="tx1"/>
                </a:solidFill>
              </a:rPr>
            </a:br>
            <a:r>
              <a:rPr kumimoji="1" lang="ja-JP" altLang="en-US" sz="1700" dirty="0">
                <a:solidFill>
                  <a:schemeClr val="tx1"/>
                </a:solidFill>
              </a:rPr>
              <a:t>（</a:t>
            </a:r>
            <a:r>
              <a:rPr kumimoji="1" lang="en-US" altLang="ja-JP" sz="1700" dirty="0">
                <a:solidFill>
                  <a:schemeClr val="tx1"/>
                </a:solidFill>
              </a:rPr>
              <a:t>Ethernet/IP</a:t>
            </a:r>
            <a:r>
              <a:rPr kumimoji="1" lang="ja-JP" altLang="en-US" sz="1700" dirty="0">
                <a:solidFill>
                  <a:schemeClr val="tx1"/>
                </a:solidFill>
              </a:rPr>
              <a:t>の規格で３３文字以内と定められているので、</a:t>
            </a:r>
            <a:br>
              <a:rPr kumimoji="1" lang="en-US" altLang="ja-JP" sz="1700" dirty="0">
                <a:solidFill>
                  <a:schemeClr val="tx1"/>
                </a:solidFill>
              </a:rPr>
            </a:br>
            <a:r>
              <a:rPr kumimoji="1" lang="ja-JP" altLang="en-US" sz="1700" dirty="0">
                <a:solidFill>
                  <a:schemeClr val="tx1"/>
                </a:solidFill>
              </a:rPr>
              <a:t>設定する文字数に気を付けること）</a:t>
            </a:r>
          </a:p>
          <a:p>
            <a:pPr>
              <a:buClrTx/>
            </a:pPr>
            <a:r>
              <a:rPr kumimoji="1" lang="en-US" altLang="ja-JP" dirty="0">
                <a:solidFill>
                  <a:schemeClr val="tx1"/>
                </a:solidFill>
              </a:rPr>
              <a:t>EDS</a:t>
            </a:r>
            <a:r>
              <a:rPr kumimoji="1" lang="ja-JP" altLang="en-US" dirty="0">
                <a:solidFill>
                  <a:schemeClr val="tx1"/>
                </a:solidFill>
              </a:rPr>
              <a:t>ファイルではバージョン</a:t>
            </a:r>
            <a:r>
              <a:rPr kumimoji="1" lang="en-US" altLang="ja-JP" dirty="0">
                <a:solidFill>
                  <a:schemeClr val="tx1"/>
                </a:solidFill>
              </a:rPr>
              <a:t>1.35 </a:t>
            </a:r>
            <a:r>
              <a:rPr kumimoji="1" lang="ja-JP" altLang="en-US" dirty="0">
                <a:solidFill>
                  <a:schemeClr val="tx1"/>
                </a:solidFill>
              </a:rPr>
              <a:t>と定義してありますが、このバージョンもお客様の管理するバージョン番号に設定していただくことが可能です。</a:t>
            </a:r>
          </a:p>
          <a:p>
            <a:pPr>
              <a:buClrTx/>
            </a:pPr>
            <a:r>
              <a:rPr kumimoji="1" lang="en-US" altLang="ja-JP" dirty="0">
                <a:solidFill>
                  <a:schemeClr val="tx1"/>
                </a:solidFill>
              </a:rPr>
              <a:t>EDS</a:t>
            </a:r>
            <a:r>
              <a:rPr kumimoji="1" lang="ja-JP" altLang="en-US" dirty="0">
                <a:solidFill>
                  <a:schemeClr val="tx1"/>
                </a:solidFill>
              </a:rPr>
              <a:t>ファイル・プログラムともに </a:t>
            </a:r>
            <a:r>
              <a:rPr kumimoji="1" lang="en-US" altLang="ja-JP" dirty="0">
                <a:solidFill>
                  <a:schemeClr val="tx1"/>
                </a:solidFill>
              </a:rPr>
              <a:t>1.1 </a:t>
            </a:r>
            <a:r>
              <a:rPr kumimoji="1" lang="ja-JP" altLang="en-US" dirty="0">
                <a:solidFill>
                  <a:schemeClr val="tx1"/>
                </a:solidFill>
              </a:rPr>
              <a:t>などに変更していただいても結構です。</a:t>
            </a:r>
          </a:p>
        </p:txBody>
      </p:sp>
    </p:spTree>
    <p:extLst>
      <p:ext uri="{BB962C8B-B14F-4D97-AF65-F5344CB8AC3E}">
        <p14:creationId xmlns:p14="http://schemas.microsoft.com/office/powerpoint/2010/main" val="465860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4" y="487681"/>
            <a:ext cx="3832741" cy="1132114"/>
          </a:xfrm>
        </p:spPr>
        <p:txBody>
          <a:bodyPr>
            <a:noAutofit/>
          </a:bodyPr>
          <a:lstStyle/>
          <a:p>
            <a:r>
              <a:rPr kumimoji="1" lang="en-US" altLang="ja-JP" sz="2400" dirty="0"/>
              <a:t>Step1.2 </a:t>
            </a:r>
            <a:br>
              <a:rPr kumimoji="1" lang="en-US" altLang="ja-JP" sz="2400" dirty="0"/>
            </a:br>
            <a:r>
              <a:rPr kumimoji="1" lang="en-US" altLang="ja-JP" sz="2000" dirty="0" err="1"/>
              <a:t>IdlApp</a:t>
            </a:r>
            <a:r>
              <a:rPr kumimoji="1" lang="ja-JP" altLang="en-US" sz="2000" dirty="0"/>
              <a:t>のソースコードを</a:t>
            </a:r>
            <a:r>
              <a:rPr kumimoji="1" lang="en-US" altLang="ja-JP" sz="2000" dirty="0"/>
              <a:t>EDS</a:t>
            </a:r>
            <a:r>
              <a:rPr kumimoji="1" lang="ja-JP" altLang="en-US" sz="2000" dirty="0"/>
              <a:t>ファイル（</a:t>
            </a:r>
            <a:r>
              <a:rPr kumimoji="1" lang="en-US" altLang="ja-JP" sz="2000" dirty="0"/>
              <a:t>Ethernet/IP</a:t>
            </a:r>
            <a:r>
              <a:rPr kumimoji="1" lang="ja-JP" altLang="en-US" sz="2000" dirty="0"/>
              <a:t>通信の設定ファイル）に合わせて編集する</a:t>
            </a:r>
            <a:endParaRPr kumimoji="1" lang="ja-JP" altLang="en-US" sz="2400" dirty="0"/>
          </a:p>
        </p:txBody>
      </p:sp>
      <p:sp>
        <p:nvSpPr>
          <p:cNvPr id="5" name="テキスト プレースホルダー 3">
            <a:extLst>
              <a:ext uri="{FF2B5EF4-FFF2-40B4-BE49-F238E27FC236}">
                <a16:creationId xmlns:a16="http://schemas.microsoft.com/office/drawing/2014/main" id="{99D3FE61-200F-44C5-BBE1-F934228265BE}"/>
              </a:ext>
            </a:extLst>
          </p:cNvPr>
          <p:cNvSpPr txBox="1">
            <a:spLocks/>
          </p:cNvSpPr>
          <p:nvPr/>
        </p:nvSpPr>
        <p:spPr>
          <a:xfrm>
            <a:off x="643465" y="1871650"/>
            <a:ext cx="3909284" cy="477940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kumimoji="1" lang="ja-JP" altLang="en-US" sz="1600" dirty="0">
                <a:solidFill>
                  <a:srgbClr val="FF0000"/>
                </a:solidFill>
              </a:rPr>
              <a:t>＊前項で</a:t>
            </a:r>
            <a:r>
              <a:rPr lang="ja-JP" altLang="en-US" sz="1600" dirty="0">
                <a:solidFill>
                  <a:srgbClr val="FF0000"/>
                </a:solidFill>
              </a:rPr>
              <a:t>「</a:t>
            </a:r>
            <a:r>
              <a:rPr lang="en-US" altLang="ja-JP" sz="1600" dirty="0">
                <a:solidFill>
                  <a:srgbClr val="FF0000"/>
                </a:solidFill>
              </a:rPr>
              <a:t>IdlLinux_amd64</a:t>
            </a:r>
            <a:r>
              <a:rPr lang="ja-JP" altLang="en-US" sz="1600" dirty="0">
                <a:solidFill>
                  <a:srgbClr val="FF0000"/>
                </a:solidFill>
              </a:rPr>
              <a:t>」を</a:t>
            </a:r>
            <a:r>
              <a:rPr kumimoji="1" lang="ja-JP" altLang="en-US" sz="1600" dirty="0">
                <a:solidFill>
                  <a:srgbClr val="FF0000"/>
                </a:solidFill>
              </a:rPr>
              <a:t>解凍したと仮定して説明する</a:t>
            </a:r>
            <a:endParaRPr kumimoji="1" lang="en-US" altLang="ja-JP" sz="1600" dirty="0">
              <a:solidFill>
                <a:srgbClr val="FF0000"/>
              </a:solidFill>
            </a:endParaRPr>
          </a:p>
          <a:p>
            <a:r>
              <a:rPr lang="ja-JP" altLang="en-US" dirty="0">
                <a:solidFill>
                  <a:schemeClr val="bg1"/>
                </a:solidFill>
              </a:rPr>
              <a:t>「</a:t>
            </a:r>
            <a:r>
              <a:rPr lang="en-US" altLang="ja-JP" dirty="0">
                <a:solidFill>
                  <a:schemeClr val="bg1"/>
                </a:solidFill>
              </a:rPr>
              <a:t>IdlLinux_amd64/</a:t>
            </a:r>
            <a:r>
              <a:rPr lang="en-US" altLang="ja-JP" dirty="0" err="1">
                <a:solidFill>
                  <a:schemeClr val="bg1"/>
                </a:solidFill>
              </a:rPr>
              <a:t>src</a:t>
            </a:r>
            <a:r>
              <a:rPr lang="en-US" altLang="ja-JP" dirty="0">
                <a:solidFill>
                  <a:schemeClr val="bg1"/>
                </a:solidFill>
              </a:rPr>
              <a:t>/</a:t>
            </a:r>
            <a:r>
              <a:rPr lang="en-US" altLang="ja-JP" dirty="0" err="1">
                <a:solidFill>
                  <a:schemeClr val="bg1"/>
                </a:solidFill>
              </a:rPr>
              <a:t>IdlApp</a:t>
            </a:r>
            <a:r>
              <a:rPr lang="en-US" altLang="ja-JP" dirty="0">
                <a:solidFill>
                  <a:schemeClr val="bg1"/>
                </a:solidFill>
              </a:rPr>
              <a:t>/</a:t>
            </a:r>
            <a:r>
              <a:rPr lang="ja-JP" altLang="en-US" dirty="0">
                <a:solidFill>
                  <a:schemeClr val="bg1"/>
                </a:solidFill>
              </a:rPr>
              <a:t>」に移動</a:t>
            </a:r>
            <a:endParaRPr lang="en-US" altLang="ja-JP" dirty="0">
              <a:solidFill>
                <a:schemeClr val="bg1"/>
              </a:solidFill>
            </a:endParaRPr>
          </a:p>
          <a:p>
            <a:r>
              <a:rPr lang="ja-JP" altLang="en-US" dirty="0">
                <a:solidFill>
                  <a:schemeClr val="bg1"/>
                </a:solidFill>
              </a:rPr>
              <a:t>統合開発環境</a:t>
            </a:r>
            <a:r>
              <a:rPr lang="en-US" altLang="ja-JP" dirty="0">
                <a:solidFill>
                  <a:schemeClr val="bg1"/>
                </a:solidFill>
              </a:rPr>
              <a:t>eclipse</a:t>
            </a:r>
            <a:r>
              <a:rPr lang="ja-JP" altLang="en-US" dirty="0">
                <a:solidFill>
                  <a:schemeClr val="bg1"/>
                </a:solidFill>
              </a:rPr>
              <a:t>に「</a:t>
            </a:r>
            <a:r>
              <a:rPr lang="en-US" altLang="ja-JP" dirty="0">
                <a:solidFill>
                  <a:schemeClr val="bg1"/>
                </a:solidFill>
              </a:rPr>
              <a:t>.project</a:t>
            </a:r>
            <a:r>
              <a:rPr lang="ja-JP" altLang="en-US" dirty="0">
                <a:solidFill>
                  <a:schemeClr val="bg1"/>
                </a:solidFill>
              </a:rPr>
              <a:t>」を</a:t>
            </a:r>
            <a:r>
              <a:rPr lang="en-US" altLang="ja-JP" dirty="0">
                <a:solidFill>
                  <a:schemeClr val="bg1"/>
                </a:solidFill>
              </a:rPr>
              <a:t>import</a:t>
            </a:r>
            <a:r>
              <a:rPr lang="ja-JP" altLang="en-US" dirty="0">
                <a:solidFill>
                  <a:schemeClr val="bg1"/>
                </a:solidFill>
              </a:rPr>
              <a:t>する。（</a:t>
            </a:r>
            <a:r>
              <a:rPr lang="en-US" altLang="ja-JP" dirty="0">
                <a:solidFill>
                  <a:schemeClr val="bg1"/>
                </a:solidFill>
              </a:rPr>
              <a:t>README</a:t>
            </a:r>
            <a:r>
              <a:rPr lang="ja-JP" altLang="en-US" dirty="0">
                <a:solidFill>
                  <a:schemeClr val="bg1"/>
                </a:solidFill>
              </a:rPr>
              <a:t>で</a:t>
            </a:r>
            <a:r>
              <a:rPr lang="en-US" altLang="ja-JP" dirty="0">
                <a:solidFill>
                  <a:schemeClr val="bg1"/>
                </a:solidFill>
              </a:rPr>
              <a:t>eclipse</a:t>
            </a:r>
            <a:r>
              <a:rPr lang="ja-JP" altLang="en-US" dirty="0">
                <a:solidFill>
                  <a:schemeClr val="bg1"/>
                </a:solidFill>
              </a:rPr>
              <a:t>が使用されていた。</a:t>
            </a:r>
            <a:r>
              <a:rPr lang="en-US" altLang="ja-JP" dirty="0">
                <a:solidFill>
                  <a:schemeClr val="bg1"/>
                </a:solidFill>
              </a:rPr>
              <a:t>C</a:t>
            </a:r>
            <a:r>
              <a:rPr lang="ja-JP" altLang="en-US" dirty="0">
                <a:solidFill>
                  <a:schemeClr val="bg1"/>
                </a:solidFill>
              </a:rPr>
              <a:t>のコンパイルができるなら、何を使ってもいいはず。）</a:t>
            </a:r>
            <a:endParaRPr lang="en-US" altLang="ja-JP" dirty="0">
              <a:solidFill>
                <a:schemeClr val="bg1"/>
              </a:solidFill>
            </a:endParaRPr>
          </a:p>
          <a:p>
            <a:r>
              <a:rPr lang="en-US" altLang="ja-JP" dirty="0">
                <a:solidFill>
                  <a:schemeClr val="bg1"/>
                </a:solidFill>
              </a:rPr>
              <a:t>Import</a:t>
            </a:r>
            <a:r>
              <a:rPr lang="ja-JP" altLang="en-US" dirty="0">
                <a:solidFill>
                  <a:schemeClr val="bg1"/>
                </a:solidFill>
              </a:rPr>
              <a:t>してきたら、通信の仕様が設定された</a:t>
            </a:r>
            <a:r>
              <a:rPr lang="en-US" altLang="ja-JP" dirty="0">
                <a:solidFill>
                  <a:schemeClr val="bg1"/>
                </a:solidFill>
              </a:rPr>
              <a:t>EDS</a:t>
            </a:r>
            <a:r>
              <a:rPr lang="ja-JP" altLang="en-US" dirty="0">
                <a:solidFill>
                  <a:schemeClr val="bg1"/>
                </a:solidFill>
              </a:rPr>
              <a:t>ファイルに沿ってファイルを編集していく。</a:t>
            </a:r>
            <a:endParaRPr lang="en-US" altLang="ja-JP" dirty="0">
              <a:solidFill>
                <a:schemeClr val="bg1"/>
              </a:solidFill>
            </a:endParaRPr>
          </a:p>
          <a:p>
            <a:r>
              <a:rPr lang="en-US" altLang="ja-JP" dirty="0">
                <a:solidFill>
                  <a:schemeClr val="bg1"/>
                </a:solidFill>
              </a:rPr>
              <a:t>【</a:t>
            </a:r>
            <a:r>
              <a:rPr lang="ja-JP" altLang="en-US" dirty="0">
                <a:solidFill>
                  <a:schemeClr val="bg1"/>
                </a:solidFill>
              </a:rPr>
              <a:t>編集終了後</a:t>
            </a:r>
            <a:r>
              <a:rPr lang="en-US" altLang="ja-JP" dirty="0">
                <a:solidFill>
                  <a:schemeClr val="bg1"/>
                </a:solidFill>
              </a:rPr>
              <a:t>】</a:t>
            </a:r>
            <a:br>
              <a:rPr lang="en-US" altLang="ja-JP" dirty="0">
                <a:solidFill>
                  <a:schemeClr val="bg1"/>
                </a:solidFill>
              </a:rPr>
            </a:br>
            <a:r>
              <a:rPr lang="ja-JP" altLang="en-US" dirty="0">
                <a:solidFill>
                  <a:schemeClr val="bg1"/>
                </a:solidFill>
              </a:rPr>
              <a:t>ツールバーの「</a:t>
            </a:r>
            <a:r>
              <a:rPr lang="en-US" altLang="ja-JP" dirty="0">
                <a:solidFill>
                  <a:schemeClr val="bg1"/>
                </a:solidFill>
              </a:rPr>
              <a:t>project</a:t>
            </a:r>
            <a:r>
              <a:rPr lang="ja-JP" altLang="en-US" dirty="0">
                <a:solidFill>
                  <a:schemeClr val="bg1"/>
                </a:solidFill>
              </a:rPr>
              <a:t>」から「</a:t>
            </a:r>
            <a:r>
              <a:rPr lang="en-US" altLang="ja-JP" dirty="0">
                <a:solidFill>
                  <a:schemeClr val="bg1"/>
                </a:solidFill>
              </a:rPr>
              <a:t>clear</a:t>
            </a:r>
            <a:r>
              <a:rPr lang="ja-JP" altLang="en-US" dirty="0">
                <a:solidFill>
                  <a:schemeClr val="bg1"/>
                </a:solidFill>
              </a:rPr>
              <a:t>」⇒「</a:t>
            </a:r>
            <a:r>
              <a:rPr lang="en-US" altLang="ja-JP" dirty="0">
                <a:solidFill>
                  <a:schemeClr val="bg1"/>
                </a:solidFill>
              </a:rPr>
              <a:t>build all</a:t>
            </a:r>
            <a:r>
              <a:rPr lang="ja-JP" altLang="en-US" dirty="0">
                <a:solidFill>
                  <a:schemeClr val="bg1"/>
                </a:solidFill>
              </a:rPr>
              <a:t>」の順でビルドする。</a:t>
            </a:r>
            <a:endParaRPr lang="en-US" altLang="ja-JP" dirty="0">
              <a:solidFill>
                <a:schemeClr val="bg1"/>
              </a:solidFill>
            </a:endParaRPr>
          </a:p>
          <a:p>
            <a:r>
              <a:rPr lang="ja-JP" altLang="en-US" sz="1600" b="1" dirty="0">
                <a:solidFill>
                  <a:schemeClr val="bg1"/>
                </a:solidFill>
              </a:rPr>
              <a:t>＊</a:t>
            </a:r>
            <a:r>
              <a:rPr lang="en-US" altLang="ja-JP" sz="1600" b="1" dirty="0">
                <a:solidFill>
                  <a:schemeClr val="bg1"/>
                </a:solidFill>
              </a:rPr>
              <a:t>EDS</a:t>
            </a:r>
            <a:r>
              <a:rPr lang="ja-JP" altLang="en-US" sz="1600" b="1" dirty="0">
                <a:solidFill>
                  <a:schemeClr val="bg1"/>
                </a:solidFill>
              </a:rPr>
              <a:t>ファイルと上記の作業済みファイルは</a:t>
            </a:r>
            <a:r>
              <a:rPr lang="en-US" altLang="ja-JP" sz="1600" b="1" dirty="0">
                <a:solidFill>
                  <a:schemeClr val="bg1"/>
                </a:solidFill>
              </a:rPr>
              <a:t>NAS</a:t>
            </a:r>
            <a:r>
              <a:rPr lang="ja-JP" altLang="en-US" sz="1600" b="1" dirty="0">
                <a:solidFill>
                  <a:schemeClr val="bg1"/>
                </a:solidFill>
              </a:rPr>
              <a:t>にアップロードしておきます。＊</a:t>
            </a:r>
            <a:endParaRPr lang="en-US" altLang="ja-JP" sz="1600" b="1" dirty="0">
              <a:solidFill>
                <a:schemeClr val="bg1"/>
              </a:solidFill>
            </a:endParaRPr>
          </a:p>
        </p:txBody>
      </p:sp>
      <p:sp>
        <p:nvSpPr>
          <p:cNvPr id="8" name="テキスト プレースホルダー 3">
            <a:extLst>
              <a:ext uri="{FF2B5EF4-FFF2-40B4-BE49-F238E27FC236}">
                <a16:creationId xmlns:a16="http://schemas.microsoft.com/office/drawing/2014/main" id="{9C6665C7-A866-4A33-9B13-7C5ECE7D1CBB}"/>
              </a:ext>
            </a:extLst>
          </p:cNvPr>
          <p:cNvSpPr>
            <a:spLocks noGrp="1"/>
          </p:cNvSpPr>
          <p:nvPr>
            <p:ph type="body" sz="half" idx="2"/>
          </p:nvPr>
        </p:nvSpPr>
        <p:spPr>
          <a:xfrm>
            <a:off x="5080712" y="487681"/>
            <a:ext cx="6954534" cy="6163376"/>
          </a:xfrm>
        </p:spPr>
        <p:txBody>
          <a:bodyPr>
            <a:normAutofit/>
          </a:bodyPr>
          <a:lstStyle/>
          <a:p>
            <a:pPr>
              <a:buClrTx/>
            </a:pPr>
            <a:r>
              <a:rPr kumimoji="1" lang="ja-JP" altLang="en-US" dirty="0">
                <a:solidFill>
                  <a:schemeClr val="tx1"/>
                </a:solidFill>
              </a:rPr>
              <a:t>編集内容（メールのやり取りのコピペです）</a:t>
            </a:r>
            <a:endParaRPr kumimoji="1" lang="en-US" altLang="ja-JP" dirty="0">
              <a:solidFill>
                <a:schemeClr val="tx1"/>
              </a:solidFill>
            </a:endParaRPr>
          </a:p>
          <a:p>
            <a:pPr marL="342900" indent="-342900">
              <a:buClrTx/>
              <a:buFont typeface="+mj-lt"/>
              <a:buAutoNum type="arabicPeriod" startAt="6"/>
            </a:pPr>
            <a:r>
              <a:rPr kumimoji="1" lang="ja-JP" altLang="en-US" dirty="0">
                <a:solidFill>
                  <a:schemeClr val="tx1"/>
                </a:solidFill>
              </a:rPr>
              <a:t>そのほか、アプリケーションの変更の依頼</a:t>
            </a:r>
          </a:p>
          <a:p>
            <a:pPr>
              <a:buClrTx/>
            </a:pPr>
            <a:r>
              <a:rPr kumimoji="1" lang="ja-JP" altLang="en-US" dirty="0">
                <a:solidFill>
                  <a:schemeClr val="tx1"/>
                </a:solidFill>
              </a:rPr>
              <a:t>これは本件には関連しておりませんが、ある機能が実行されたときに、期待通りに動作しない箇所があります。</a:t>
            </a:r>
          </a:p>
          <a:p>
            <a:pPr>
              <a:buClrTx/>
            </a:pPr>
            <a:r>
              <a:rPr kumimoji="1" lang="en-US" altLang="ja-JP" dirty="0" err="1">
                <a:solidFill>
                  <a:schemeClr val="tx1"/>
                </a:solidFill>
              </a:rPr>
              <a:t>abcc_obj</a:t>
            </a:r>
            <a:r>
              <a:rPr kumimoji="1" lang="en-US" altLang="ja-JP" dirty="0">
                <a:solidFill>
                  <a:schemeClr val="tx1"/>
                </a:solidFill>
              </a:rPr>
              <a:t>\</a:t>
            </a:r>
            <a:r>
              <a:rPr kumimoji="1" lang="en-US" altLang="ja-JP" dirty="0" err="1">
                <a:solidFill>
                  <a:schemeClr val="tx1"/>
                </a:solidFill>
              </a:rPr>
              <a:t>ad_obj.c</a:t>
            </a:r>
            <a:r>
              <a:rPr kumimoji="1" lang="en-US" altLang="ja-JP" dirty="0">
                <a:solidFill>
                  <a:schemeClr val="tx1"/>
                </a:solidFill>
              </a:rPr>
              <a:t> - </a:t>
            </a:r>
            <a:r>
              <a:rPr kumimoji="1" lang="en-US" altLang="ja-JP" dirty="0" err="1">
                <a:solidFill>
                  <a:schemeClr val="tx1"/>
                </a:solidFill>
              </a:rPr>
              <a:t>AD_ProcObjectRequest</a:t>
            </a:r>
            <a:r>
              <a:rPr kumimoji="1" lang="en-US" altLang="ja-JP" dirty="0">
                <a:solidFill>
                  <a:schemeClr val="tx1"/>
                </a:solidFill>
              </a:rPr>
              <a:t>(  )</a:t>
            </a:r>
            <a:r>
              <a:rPr kumimoji="1" lang="ja-JP" altLang="en-US" dirty="0">
                <a:solidFill>
                  <a:schemeClr val="tx1"/>
                </a:solidFill>
              </a:rPr>
              <a:t>関数内の</a:t>
            </a:r>
            <a:br>
              <a:rPr kumimoji="1" lang="en-US" altLang="ja-JP" dirty="0">
                <a:solidFill>
                  <a:schemeClr val="tx1"/>
                </a:solidFill>
              </a:rPr>
            </a:br>
            <a:r>
              <a:rPr kumimoji="1" lang="en-US" altLang="ja-JP" dirty="0">
                <a:solidFill>
                  <a:schemeClr val="tx1"/>
                </a:solidFill>
              </a:rPr>
              <a:t>case ABP_APPD_IA_NUM_SUB_ELEM:</a:t>
            </a:r>
            <a:r>
              <a:rPr kumimoji="1" lang="ja-JP" altLang="en-US" dirty="0">
                <a:solidFill>
                  <a:schemeClr val="tx1"/>
                </a:solidFill>
              </a:rPr>
              <a:t>の分岐におきまして、</a:t>
            </a:r>
            <a:br>
              <a:rPr kumimoji="1" lang="en-US" altLang="ja-JP" dirty="0">
                <a:solidFill>
                  <a:schemeClr val="tx1"/>
                </a:solidFill>
              </a:rPr>
            </a:br>
            <a:r>
              <a:rPr kumimoji="1" lang="ja-JP" altLang="en-US" dirty="0">
                <a:solidFill>
                  <a:schemeClr val="tx1"/>
                </a:solidFill>
              </a:rPr>
              <a:t>以下ブルーハッチングの箇所</a:t>
            </a:r>
            <a:endParaRPr kumimoji="1" lang="en-US" altLang="ja-JP" dirty="0">
              <a:solidFill>
                <a:schemeClr val="tx1"/>
              </a:solidFill>
            </a:endParaRPr>
          </a:p>
          <a:p>
            <a:pPr>
              <a:buClrTx/>
            </a:pPr>
            <a:endParaRPr kumimoji="1" lang="en-US" altLang="ja-JP" dirty="0">
              <a:solidFill>
                <a:schemeClr val="tx1"/>
              </a:solidFill>
            </a:endParaRPr>
          </a:p>
          <a:p>
            <a:pPr>
              <a:buClrTx/>
            </a:pPr>
            <a:endParaRPr kumimoji="1" lang="en-US" altLang="ja-JP" dirty="0">
              <a:solidFill>
                <a:schemeClr val="tx1"/>
              </a:solidFill>
            </a:endParaRPr>
          </a:p>
          <a:p>
            <a:pPr>
              <a:buClrTx/>
            </a:pPr>
            <a:endParaRPr kumimoji="1" lang="en-US" altLang="ja-JP" dirty="0">
              <a:solidFill>
                <a:schemeClr val="tx1"/>
              </a:solidFill>
            </a:endParaRPr>
          </a:p>
          <a:p>
            <a:pPr>
              <a:buClrTx/>
            </a:pPr>
            <a:endParaRPr kumimoji="1" lang="en-US" altLang="ja-JP" dirty="0">
              <a:solidFill>
                <a:schemeClr val="tx1"/>
              </a:solidFill>
            </a:endParaRPr>
          </a:p>
          <a:p>
            <a:pPr>
              <a:buClrTx/>
            </a:pPr>
            <a:endParaRPr kumimoji="1" lang="ja-JP" altLang="en-US" dirty="0">
              <a:solidFill>
                <a:schemeClr val="tx1"/>
              </a:solidFill>
            </a:endParaRPr>
          </a:p>
        </p:txBody>
      </p:sp>
      <p:pic>
        <p:nvPicPr>
          <p:cNvPr id="6" name="Picture 2">
            <a:extLst>
              <a:ext uri="{FF2B5EF4-FFF2-40B4-BE49-F238E27FC236}">
                <a16:creationId xmlns:a16="http://schemas.microsoft.com/office/drawing/2014/main" id="{B5484E5E-BADD-49ED-B35E-F8EA4C6DD148}"/>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157256" y="3282464"/>
            <a:ext cx="5416514" cy="2374808"/>
          </a:xfrm>
          <a:prstGeom prst="rect">
            <a:avLst/>
          </a:prstGeom>
          <a:noFill/>
          <a:ln>
            <a:noFill/>
          </a:ln>
        </p:spPr>
      </p:pic>
      <p:sp>
        <p:nvSpPr>
          <p:cNvPr id="3" name="テキスト ボックス 2">
            <a:extLst>
              <a:ext uri="{FF2B5EF4-FFF2-40B4-BE49-F238E27FC236}">
                <a16:creationId xmlns:a16="http://schemas.microsoft.com/office/drawing/2014/main" id="{95B4C6DD-F6C0-4B3D-9F0C-8F0637DCFEC9}"/>
              </a:ext>
            </a:extLst>
          </p:cNvPr>
          <p:cNvSpPr txBox="1"/>
          <p:nvPr/>
        </p:nvSpPr>
        <p:spPr>
          <a:xfrm>
            <a:off x="5157256" y="5892521"/>
            <a:ext cx="381836" cy="369332"/>
          </a:xfrm>
          <a:prstGeom prst="rect">
            <a:avLst/>
          </a:prstGeom>
          <a:noFill/>
        </p:spPr>
        <p:txBody>
          <a:bodyPr wrap="none" rtlCol="0">
            <a:spAutoFit/>
          </a:bodyPr>
          <a:lstStyle/>
          <a:p>
            <a:r>
              <a:rPr lang="ja-JP" altLang="en-US" dirty="0"/>
              <a:t>を</a:t>
            </a:r>
            <a:endParaRPr kumimoji="1" lang="ja-JP" altLang="en-US" dirty="0"/>
          </a:p>
        </p:txBody>
      </p:sp>
    </p:spTree>
    <p:extLst>
      <p:ext uri="{BB962C8B-B14F-4D97-AF65-F5344CB8AC3E}">
        <p14:creationId xmlns:p14="http://schemas.microsoft.com/office/powerpoint/2010/main" val="1200375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4" y="487681"/>
            <a:ext cx="3832741" cy="1132114"/>
          </a:xfrm>
        </p:spPr>
        <p:txBody>
          <a:bodyPr>
            <a:noAutofit/>
          </a:bodyPr>
          <a:lstStyle/>
          <a:p>
            <a:r>
              <a:rPr kumimoji="1" lang="en-US" altLang="ja-JP" sz="2400" dirty="0"/>
              <a:t>Step1.2 </a:t>
            </a:r>
            <a:br>
              <a:rPr kumimoji="1" lang="en-US" altLang="ja-JP" sz="2400" dirty="0"/>
            </a:br>
            <a:r>
              <a:rPr kumimoji="1" lang="en-US" altLang="ja-JP" sz="2000" dirty="0" err="1"/>
              <a:t>IdlApp</a:t>
            </a:r>
            <a:r>
              <a:rPr kumimoji="1" lang="ja-JP" altLang="en-US" sz="2000" dirty="0"/>
              <a:t>のソースコードを</a:t>
            </a:r>
            <a:r>
              <a:rPr kumimoji="1" lang="en-US" altLang="ja-JP" sz="2000" dirty="0"/>
              <a:t>EDS</a:t>
            </a:r>
            <a:r>
              <a:rPr kumimoji="1" lang="ja-JP" altLang="en-US" sz="2000" dirty="0"/>
              <a:t>ファイル（</a:t>
            </a:r>
            <a:r>
              <a:rPr kumimoji="1" lang="en-US" altLang="ja-JP" sz="2000" dirty="0"/>
              <a:t>Ethernet/IP</a:t>
            </a:r>
            <a:r>
              <a:rPr kumimoji="1" lang="ja-JP" altLang="en-US" sz="2000" dirty="0"/>
              <a:t>通信の設定ファイル）に合わせて編集する</a:t>
            </a:r>
            <a:endParaRPr kumimoji="1" lang="ja-JP" altLang="en-US" sz="2400" dirty="0"/>
          </a:p>
        </p:txBody>
      </p:sp>
      <p:sp>
        <p:nvSpPr>
          <p:cNvPr id="5" name="テキスト プレースホルダー 3">
            <a:extLst>
              <a:ext uri="{FF2B5EF4-FFF2-40B4-BE49-F238E27FC236}">
                <a16:creationId xmlns:a16="http://schemas.microsoft.com/office/drawing/2014/main" id="{99D3FE61-200F-44C5-BBE1-F934228265BE}"/>
              </a:ext>
            </a:extLst>
          </p:cNvPr>
          <p:cNvSpPr txBox="1">
            <a:spLocks/>
          </p:cNvSpPr>
          <p:nvPr/>
        </p:nvSpPr>
        <p:spPr>
          <a:xfrm>
            <a:off x="643465" y="1871650"/>
            <a:ext cx="3909284" cy="477940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kumimoji="1" lang="ja-JP" altLang="en-US" sz="1600" dirty="0">
                <a:solidFill>
                  <a:srgbClr val="FF0000"/>
                </a:solidFill>
              </a:rPr>
              <a:t>＊前項で</a:t>
            </a:r>
            <a:r>
              <a:rPr lang="ja-JP" altLang="en-US" sz="1600" dirty="0">
                <a:solidFill>
                  <a:srgbClr val="FF0000"/>
                </a:solidFill>
              </a:rPr>
              <a:t>「</a:t>
            </a:r>
            <a:r>
              <a:rPr lang="en-US" altLang="ja-JP" sz="1600" dirty="0">
                <a:solidFill>
                  <a:srgbClr val="FF0000"/>
                </a:solidFill>
              </a:rPr>
              <a:t>IdlLinux_amd64</a:t>
            </a:r>
            <a:r>
              <a:rPr lang="ja-JP" altLang="en-US" sz="1600" dirty="0">
                <a:solidFill>
                  <a:srgbClr val="FF0000"/>
                </a:solidFill>
              </a:rPr>
              <a:t>」を</a:t>
            </a:r>
            <a:r>
              <a:rPr kumimoji="1" lang="ja-JP" altLang="en-US" sz="1600" dirty="0">
                <a:solidFill>
                  <a:srgbClr val="FF0000"/>
                </a:solidFill>
              </a:rPr>
              <a:t>解凍したと仮定して説明する</a:t>
            </a:r>
            <a:endParaRPr kumimoji="1" lang="en-US" altLang="ja-JP" sz="1600" dirty="0">
              <a:solidFill>
                <a:srgbClr val="FF0000"/>
              </a:solidFill>
            </a:endParaRPr>
          </a:p>
          <a:p>
            <a:r>
              <a:rPr lang="ja-JP" altLang="en-US" dirty="0">
                <a:solidFill>
                  <a:schemeClr val="bg1"/>
                </a:solidFill>
              </a:rPr>
              <a:t>「</a:t>
            </a:r>
            <a:r>
              <a:rPr lang="en-US" altLang="ja-JP" dirty="0">
                <a:solidFill>
                  <a:schemeClr val="bg1"/>
                </a:solidFill>
              </a:rPr>
              <a:t>IdlLinux_amd64/</a:t>
            </a:r>
            <a:r>
              <a:rPr lang="en-US" altLang="ja-JP" dirty="0" err="1">
                <a:solidFill>
                  <a:schemeClr val="bg1"/>
                </a:solidFill>
              </a:rPr>
              <a:t>src</a:t>
            </a:r>
            <a:r>
              <a:rPr lang="en-US" altLang="ja-JP" dirty="0">
                <a:solidFill>
                  <a:schemeClr val="bg1"/>
                </a:solidFill>
              </a:rPr>
              <a:t>/</a:t>
            </a:r>
            <a:r>
              <a:rPr lang="en-US" altLang="ja-JP" dirty="0" err="1">
                <a:solidFill>
                  <a:schemeClr val="bg1"/>
                </a:solidFill>
              </a:rPr>
              <a:t>IdlApp</a:t>
            </a:r>
            <a:r>
              <a:rPr lang="en-US" altLang="ja-JP" dirty="0">
                <a:solidFill>
                  <a:schemeClr val="bg1"/>
                </a:solidFill>
              </a:rPr>
              <a:t>/</a:t>
            </a:r>
            <a:r>
              <a:rPr lang="ja-JP" altLang="en-US" dirty="0">
                <a:solidFill>
                  <a:schemeClr val="bg1"/>
                </a:solidFill>
              </a:rPr>
              <a:t>」に移動</a:t>
            </a:r>
            <a:endParaRPr lang="en-US" altLang="ja-JP" dirty="0">
              <a:solidFill>
                <a:schemeClr val="bg1"/>
              </a:solidFill>
            </a:endParaRPr>
          </a:p>
          <a:p>
            <a:r>
              <a:rPr lang="ja-JP" altLang="en-US" dirty="0">
                <a:solidFill>
                  <a:schemeClr val="bg1"/>
                </a:solidFill>
              </a:rPr>
              <a:t>統合開発環境</a:t>
            </a:r>
            <a:r>
              <a:rPr lang="en-US" altLang="ja-JP" dirty="0">
                <a:solidFill>
                  <a:schemeClr val="bg1"/>
                </a:solidFill>
              </a:rPr>
              <a:t>eclipse</a:t>
            </a:r>
            <a:r>
              <a:rPr lang="ja-JP" altLang="en-US" dirty="0">
                <a:solidFill>
                  <a:schemeClr val="bg1"/>
                </a:solidFill>
              </a:rPr>
              <a:t>に「</a:t>
            </a:r>
            <a:r>
              <a:rPr lang="en-US" altLang="ja-JP" dirty="0">
                <a:solidFill>
                  <a:schemeClr val="bg1"/>
                </a:solidFill>
              </a:rPr>
              <a:t>.project</a:t>
            </a:r>
            <a:r>
              <a:rPr lang="ja-JP" altLang="en-US" dirty="0">
                <a:solidFill>
                  <a:schemeClr val="bg1"/>
                </a:solidFill>
              </a:rPr>
              <a:t>」を</a:t>
            </a:r>
            <a:r>
              <a:rPr lang="en-US" altLang="ja-JP" dirty="0">
                <a:solidFill>
                  <a:schemeClr val="bg1"/>
                </a:solidFill>
              </a:rPr>
              <a:t>import</a:t>
            </a:r>
            <a:r>
              <a:rPr lang="ja-JP" altLang="en-US" dirty="0">
                <a:solidFill>
                  <a:schemeClr val="bg1"/>
                </a:solidFill>
              </a:rPr>
              <a:t>する。（</a:t>
            </a:r>
            <a:r>
              <a:rPr lang="en-US" altLang="ja-JP" dirty="0">
                <a:solidFill>
                  <a:schemeClr val="bg1"/>
                </a:solidFill>
              </a:rPr>
              <a:t>README</a:t>
            </a:r>
            <a:r>
              <a:rPr lang="ja-JP" altLang="en-US" dirty="0">
                <a:solidFill>
                  <a:schemeClr val="bg1"/>
                </a:solidFill>
              </a:rPr>
              <a:t>で</a:t>
            </a:r>
            <a:r>
              <a:rPr lang="en-US" altLang="ja-JP" dirty="0">
                <a:solidFill>
                  <a:schemeClr val="bg1"/>
                </a:solidFill>
              </a:rPr>
              <a:t>eclipse</a:t>
            </a:r>
            <a:r>
              <a:rPr lang="ja-JP" altLang="en-US" dirty="0">
                <a:solidFill>
                  <a:schemeClr val="bg1"/>
                </a:solidFill>
              </a:rPr>
              <a:t>が使用されていた。</a:t>
            </a:r>
            <a:r>
              <a:rPr lang="en-US" altLang="ja-JP" dirty="0">
                <a:solidFill>
                  <a:schemeClr val="bg1"/>
                </a:solidFill>
              </a:rPr>
              <a:t>C</a:t>
            </a:r>
            <a:r>
              <a:rPr lang="ja-JP" altLang="en-US" dirty="0">
                <a:solidFill>
                  <a:schemeClr val="bg1"/>
                </a:solidFill>
              </a:rPr>
              <a:t>のコンパイルができるなら、何を使ってもいいはず。）</a:t>
            </a:r>
            <a:endParaRPr lang="en-US" altLang="ja-JP" dirty="0">
              <a:solidFill>
                <a:schemeClr val="bg1"/>
              </a:solidFill>
            </a:endParaRPr>
          </a:p>
          <a:p>
            <a:r>
              <a:rPr lang="en-US" altLang="ja-JP" dirty="0">
                <a:solidFill>
                  <a:schemeClr val="bg1"/>
                </a:solidFill>
              </a:rPr>
              <a:t>Import</a:t>
            </a:r>
            <a:r>
              <a:rPr lang="ja-JP" altLang="en-US" dirty="0">
                <a:solidFill>
                  <a:schemeClr val="bg1"/>
                </a:solidFill>
              </a:rPr>
              <a:t>してきたら、通信の仕様が設定された</a:t>
            </a:r>
            <a:r>
              <a:rPr lang="en-US" altLang="ja-JP" dirty="0">
                <a:solidFill>
                  <a:schemeClr val="bg1"/>
                </a:solidFill>
              </a:rPr>
              <a:t>EDS</a:t>
            </a:r>
            <a:r>
              <a:rPr lang="ja-JP" altLang="en-US" dirty="0">
                <a:solidFill>
                  <a:schemeClr val="bg1"/>
                </a:solidFill>
              </a:rPr>
              <a:t>ファイルに沿ってファイルを編集していく。</a:t>
            </a:r>
            <a:endParaRPr lang="en-US" altLang="ja-JP" dirty="0">
              <a:solidFill>
                <a:schemeClr val="bg1"/>
              </a:solidFill>
            </a:endParaRPr>
          </a:p>
          <a:p>
            <a:r>
              <a:rPr lang="en-US" altLang="ja-JP" dirty="0">
                <a:solidFill>
                  <a:schemeClr val="bg1"/>
                </a:solidFill>
              </a:rPr>
              <a:t>【</a:t>
            </a:r>
            <a:r>
              <a:rPr lang="ja-JP" altLang="en-US" dirty="0">
                <a:solidFill>
                  <a:schemeClr val="bg1"/>
                </a:solidFill>
              </a:rPr>
              <a:t>編集終了後</a:t>
            </a:r>
            <a:r>
              <a:rPr lang="en-US" altLang="ja-JP" dirty="0">
                <a:solidFill>
                  <a:schemeClr val="bg1"/>
                </a:solidFill>
              </a:rPr>
              <a:t>】</a:t>
            </a:r>
            <a:br>
              <a:rPr lang="en-US" altLang="ja-JP" dirty="0">
                <a:solidFill>
                  <a:schemeClr val="bg1"/>
                </a:solidFill>
              </a:rPr>
            </a:br>
            <a:r>
              <a:rPr lang="ja-JP" altLang="en-US" dirty="0">
                <a:solidFill>
                  <a:schemeClr val="bg1"/>
                </a:solidFill>
              </a:rPr>
              <a:t>ツールバーの「</a:t>
            </a:r>
            <a:r>
              <a:rPr lang="en-US" altLang="ja-JP" dirty="0">
                <a:solidFill>
                  <a:schemeClr val="bg1"/>
                </a:solidFill>
              </a:rPr>
              <a:t>project</a:t>
            </a:r>
            <a:r>
              <a:rPr lang="ja-JP" altLang="en-US" dirty="0">
                <a:solidFill>
                  <a:schemeClr val="bg1"/>
                </a:solidFill>
              </a:rPr>
              <a:t>」から「</a:t>
            </a:r>
            <a:r>
              <a:rPr lang="en-US" altLang="ja-JP" dirty="0">
                <a:solidFill>
                  <a:schemeClr val="bg1"/>
                </a:solidFill>
              </a:rPr>
              <a:t>clear</a:t>
            </a:r>
            <a:r>
              <a:rPr lang="ja-JP" altLang="en-US" dirty="0">
                <a:solidFill>
                  <a:schemeClr val="bg1"/>
                </a:solidFill>
              </a:rPr>
              <a:t>」⇒「</a:t>
            </a:r>
            <a:r>
              <a:rPr lang="en-US" altLang="ja-JP" dirty="0">
                <a:solidFill>
                  <a:schemeClr val="bg1"/>
                </a:solidFill>
              </a:rPr>
              <a:t>build all</a:t>
            </a:r>
            <a:r>
              <a:rPr lang="ja-JP" altLang="en-US" dirty="0">
                <a:solidFill>
                  <a:schemeClr val="bg1"/>
                </a:solidFill>
              </a:rPr>
              <a:t>」の順でビルドする。</a:t>
            </a:r>
            <a:endParaRPr lang="en-US" altLang="ja-JP" dirty="0">
              <a:solidFill>
                <a:schemeClr val="bg1"/>
              </a:solidFill>
            </a:endParaRPr>
          </a:p>
          <a:p>
            <a:r>
              <a:rPr lang="ja-JP" altLang="en-US" sz="1600" b="1" dirty="0">
                <a:solidFill>
                  <a:schemeClr val="bg1"/>
                </a:solidFill>
              </a:rPr>
              <a:t>＊</a:t>
            </a:r>
            <a:r>
              <a:rPr lang="en-US" altLang="ja-JP" sz="1600" b="1" dirty="0">
                <a:solidFill>
                  <a:schemeClr val="bg1"/>
                </a:solidFill>
              </a:rPr>
              <a:t>EDS</a:t>
            </a:r>
            <a:r>
              <a:rPr lang="ja-JP" altLang="en-US" sz="1600" b="1" dirty="0">
                <a:solidFill>
                  <a:schemeClr val="bg1"/>
                </a:solidFill>
              </a:rPr>
              <a:t>ファイルと上記の作業済みファイルは</a:t>
            </a:r>
            <a:r>
              <a:rPr lang="en-US" altLang="ja-JP" sz="1600" b="1" dirty="0">
                <a:solidFill>
                  <a:schemeClr val="bg1"/>
                </a:solidFill>
              </a:rPr>
              <a:t>NAS</a:t>
            </a:r>
            <a:r>
              <a:rPr lang="ja-JP" altLang="en-US" sz="1600" b="1" dirty="0">
                <a:solidFill>
                  <a:schemeClr val="bg1"/>
                </a:solidFill>
              </a:rPr>
              <a:t>にアップロードしておきます。＊</a:t>
            </a:r>
            <a:endParaRPr lang="en-US" altLang="ja-JP" sz="1600" b="1" dirty="0">
              <a:solidFill>
                <a:schemeClr val="bg1"/>
              </a:solidFill>
            </a:endParaRPr>
          </a:p>
        </p:txBody>
      </p:sp>
      <p:sp>
        <p:nvSpPr>
          <p:cNvPr id="8" name="テキスト プレースホルダー 3">
            <a:extLst>
              <a:ext uri="{FF2B5EF4-FFF2-40B4-BE49-F238E27FC236}">
                <a16:creationId xmlns:a16="http://schemas.microsoft.com/office/drawing/2014/main" id="{9C6665C7-A866-4A33-9B13-7C5ECE7D1CBB}"/>
              </a:ext>
            </a:extLst>
          </p:cNvPr>
          <p:cNvSpPr>
            <a:spLocks noGrp="1"/>
          </p:cNvSpPr>
          <p:nvPr>
            <p:ph type="body" sz="half" idx="2"/>
          </p:nvPr>
        </p:nvSpPr>
        <p:spPr>
          <a:xfrm>
            <a:off x="5080712" y="487681"/>
            <a:ext cx="6954534" cy="6163376"/>
          </a:xfrm>
        </p:spPr>
        <p:txBody>
          <a:bodyPr>
            <a:normAutofit/>
          </a:bodyPr>
          <a:lstStyle/>
          <a:p>
            <a:pPr>
              <a:buClrTx/>
            </a:pPr>
            <a:r>
              <a:rPr kumimoji="1" lang="ja-JP" altLang="en-US" dirty="0">
                <a:solidFill>
                  <a:schemeClr val="tx1"/>
                </a:solidFill>
              </a:rPr>
              <a:t>編集内容（メールのやり取りのコピペです）</a:t>
            </a:r>
            <a:endParaRPr kumimoji="1" lang="en-US" altLang="ja-JP" dirty="0">
              <a:solidFill>
                <a:schemeClr val="tx1"/>
              </a:solidFill>
            </a:endParaRPr>
          </a:p>
          <a:p>
            <a:pPr marL="342900" indent="-342900">
              <a:buClrTx/>
              <a:buFont typeface="+mj-lt"/>
              <a:buAutoNum type="arabicPeriod" startAt="6"/>
            </a:pPr>
            <a:r>
              <a:rPr kumimoji="1" lang="ja-JP" altLang="en-US" dirty="0">
                <a:solidFill>
                  <a:schemeClr val="tx1"/>
                </a:solidFill>
              </a:rPr>
              <a:t>そのほか、アプリケーションの変更の依頼</a:t>
            </a:r>
            <a:endParaRPr kumimoji="1" lang="en-US" altLang="ja-JP" dirty="0">
              <a:solidFill>
                <a:schemeClr val="tx1"/>
              </a:solidFill>
            </a:endParaRPr>
          </a:p>
          <a:p>
            <a:pPr marL="342900" indent="-342900">
              <a:buClrTx/>
              <a:buFont typeface="+mj-lt"/>
              <a:buAutoNum type="arabicPeriod" startAt="6"/>
            </a:pPr>
            <a:endParaRPr kumimoji="1" lang="en-US" altLang="ja-JP" dirty="0">
              <a:solidFill>
                <a:schemeClr val="tx1"/>
              </a:solidFill>
            </a:endParaRPr>
          </a:p>
          <a:p>
            <a:pPr marL="342900" indent="-342900">
              <a:buClrTx/>
              <a:buFont typeface="+mj-lt"/>
              <a:buAutoNum type="arabicPeriod" startAt="6"/>
            </a:pPr>
            <a:endParaRPr kumimoji="1" lang="en-US" altLang="ja-JP" dirty="0">
              <a:solidFill>
                <a:schemeClr val="tx1"/>
              </a:solidFill>
            </a:endParaRPr>
          </a:p>
          <a:p>
            <a:pPr marL="342900" indent="-342900">
              <a:buClrTx/>
              <a:buFont typeface="+mj-lt"/>
              <a:buAutoNum type="arabicPeriod" startAt="6"/>
            </a:pPr>
            <a:endParaRPr kumimoji="1" lang="en-US" altLang="ja-JP" dirty="0">
              <a:solidFill>
                <a:schemeClr val="tx1"/>
              </a:solidFill>
            </a:endParaRPr>
          </a:p>
          <a:p>
            <a:pPr marL="342900" indent="-342900">
              <a:buClrTx/>
              <a:buFont typeface="+mj-lt"/>
              <a:buAutoNum type="arabicPeriod" startAt="6"/>
            </a:pPr>
            <a:endParaRPr kumimoji="1" lang="en-US" altLang="ja-JP" dirty="0">
              <a:solidFill>
                <a:schemeClr val="tx1"/>
              </a:solidFill>
            </a:endParaRPr>
          </a:p>
          <a:p>
            <a:pPr marL="342900" indent="-342900">
              <a:buClrTx/>
              <a:buFont typeface="+mj-lt"/>
              <a:buAutoNum type="arabicPeriod" startAt="6"/>
            </a:pPr>
            <a:endParaRPr kumimoji="1" lang="en-US" altLang="ja-JP" dirty="0">
              <a:solidFill>
                <a:schemeClr val="tx1"/>
              </a:solidFill>
            </a:endParaRPr>
          </a:p>
          <a:p>
            <a:pPr marL="342900" indent="-342900">
              <a:buClrTx/>
              <a:buFont typeface="+mj-lt"/>
              <a:buAutoNum type="arabicPeriod" startAt="6"/>
            </a:pPr>
            <a:endParaRPr kumimoji="1" lang="en-US" altLang="ja-JP" dirty="0">
              <a:solidFill>
                <a:schemeClr val="tx1"/>
              </a:solidFill>
            </a:endParaRPr>
          </a:p>
          <a:p>
            <a:pPr>
              <a:buClrTx/>
            </a:pPr>
            <a:r>
              <a:rPr kumimoji="1" lang="en-US" altLang="ja-JP" dirty="0" err="1">
                <a:solidFill>
                  <a:schemeClr val="tx1"/>
                </a:solidFill>
              </a:rPr>
              <a:t>bErrCode</a:t>
            </a:r>
            <a:r>
              <a:rPr kumimoji="1" lang="en-US" altLang="ja-JP" dirty="0">
                <a:solidFill>
                  <a:schemeClr val="tx1"/>
                </a:solidFill>
              </a:rPr>
              <a:t> = ABP_ERR_INV_CMD_EXT_0;</a:t>
            </a:r>
          </a:p>
          <a:p>
            <a:pPr>
              <a:buClrTx/>
            </a:pPr>
            <a:r>
              <a:rPr kumimoji="1" lang="ja-JP" altLang="en-US" dirty="0">
                <a:solidFill>
                  <a:schemeClr val="tx1"/>
                </a:solidFill>
              </a:rPr>
              <a:t>に変更していただけますでしょうか。</a:t>
            </a:r>
            <a:endParaRPr kumimoji="1" lang="en-US" altLang="ja-JP" dirty="0">
              <a:solidFill>
                <a:schemeClr val="tx1"/>
              </a:solidFill>
            </a:endParaRPr>
          </a:p>
        </p:txBody>
      </p:sp>
      <p:pic>
        <p:nvPicPr>
          <p:cNvPr id="7" name="Picture 3">
            <a:extLst>
              <a:ext uri="{FF2B5EF4-FFF2-40B4-BE49-F238E27FC236}">
                <a16:creationId xmlns:a16="http://schemas.microsoft.com/office/drawing/2014/main" id="{A04C7EC9-FE33-4BF8-B85E-19BEDEDCF2B4}"/>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157256" y="1445965"/>
            <a:ext cx="5493058" cy="2418327"/>
          </a:xfrm>
          <a:prstGeom prst="rect">
            <a:avLst/>
          </a:prstGeom>
          <a:noFill/>
          <a:ln>
            <a:noFill/>
          </a:ln>
        </p:spPr>
      </p:pic>
      <p:sp>
        <p:nvSpPr>
          <p:cNvPr id="4" name="矢印: 下 3">
            <a:extLst>
              <a:ext uri="{FF2B5EF4-FFF2-40B4-BE49-F238E27FC236}">
                <a16:creationId xmlns:a16="http://schemas.microsoft.com/office/drawing/2014/main" id="{D94C4EA6-0ED3-45C6-863A-281C2CECE655}"/>
              </a:ext>
            </a:extLst>
          </p:cNvPr>
          <p:cNvSpPr/>
          <p:nvPr/>
        </p:nvSpPr>
        <p:spPr>
          <a:xfrm>
            <a:off x="8209635" y="5102880"/>
            <a:ext cx="696686" cy="496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1C0B079-A44D-4D4E-A090-7F1F23D3024F}"/>
              </a:ext>
            </a:extLst>
          </p:cNvPr>
          <p:cNvSpPr txBox="1"/>
          <p:nvPr/>
        </p:nvSpPr>
        <p:spPr>
          <a:xfrm>
            <a:off x="7918220" y="5660229"/>
            <a:ext cx="1279517" cy="369332"/>
          </a:xfrm>
          <a:prstGeom prst="rect">
            <a:avLst/>
          </a:prstGeom>
          <a:noFill/>
        </p:spPr>
        <p:txBody>
          <a:bodyPr wrap="none" rtlCol="0">
            <a:spAutoFit/>
          </a:bodyPr>
          <a:lstStyle/>
          <a:p>
            <a:r>
              <a:rPr kumimoji="1" lang="ja-JP" altLang="en-US" dirty="0"/>
              <a:t>編集終わり</a:t>
            </a:r>
          </a:p>
        </p:txBody>
      </p:sp>
      <p:sp>
        <p:nvSpPr>
          <p:cNvPr id="10" name="テキスト ボックス 9">
            <a:extLst>
              <a:ext uri="{FF2B5EF4-FFF2-40B4-BE49-F238E27FC236}">
                <a16:creationId xmlns:a16="http://schemas.microsoft.com/office/drawing/2014/main" id="{0EED084B-F5C6-484F-859B-233CA1AA986C}"/>
              </a:ext>
            </a:extLst>
          </p:cNvPr>
          <p:cNvSpPr txBox="1"/>
          <p:nvPr/>
        </p:nvSpPr>
        <p:spPr>
          <a:xfrm>
            <a:off x="8471110" y="6420905"/>
            <a:ext cx="3720890" cy="338554"/>
          </a:xfrm>
          <a:prstGeom prst="rect">
            <a:avLst/>
          </a:prstGeom>
          <a:noFill/>
        </p:spPr>
        <p:txBody>
          <a:bodyPr wrap="none" rtlCol="0">
            <a:spAutoFit/>
          </a:bodyPr>
          <a:lstStyle/>
          <a:p>
            <a:r>
              <a:rPr lang="en-US" altLang="ja-JP" sz="1600" dirty="0"/>
              <a:t>※</a:t>
            </a:r>
            <a:r>
              <a:rPr lang="ja-JP" altLang="en-US" sz="1600" dirty="0"/>
              <a:t>編集したファイルは</a:t>
            </a:r>
            <a:r>
              <a:rPr lang="en-US" altLang="ja-JP" sz="1600" dirty="0"/>
              <a:t>NAS</a:t>
            </a:r>
            <a:r>
              <a:rPr lang="ja-JP" altLang="en-US" sz="1600" dirty="0"/>
              <a:t>に保存してます</a:t>
            </a:r>
            <a:endParaRPr kumimoji="1" lang="ja-JP" altLang="en-US" sz="1600" dirty="0"/>
          </a:p>
        </p:txBody>
      </p:sp>
    </p:spTree>
    <p:extLst>
      <p:ext uri="{BB962C8B-B14F-4D97-AF65-F5344CB8AC3E}">
        <p14:creationId xmlns:p14="http://schemas.microsoft.com/office/powerpoint/2010/main" val="358683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5" y="487681"/>
            <a:ext cx="3205724" cy="1132114"/>
          </a:xfrm>
        </p:spPr>
        <p:txBody>
          <a:bodyPr>
            <a:noAutofit/>
          </a:bodyPr>
          <a:lstStyle/>
          <a:p>
            <a:r>
              <a:rPr kumimoji="1" lang="en-US" altLang="ja-JP" sz="2400" dirty="0"/>
              <a:t>Step2.1 </a:t>
            </a:r>
            <a:br>
              <a:rPr kumimoji="1" lang="en-US" altLang="ja-JP" sz="2400" dirty="0"/>
            </a:br>
            <a:r>
              <a:rPr kumimoji="1" lang="en-US" altLang="ja-JP" sz="2400" dirty="0"/>
              <a:t>windows</a:t>
            </a:r>
            <a:r>
              <a:rPr kumimoji="1" lang="ja-JP" altLang="en-US" sz="2400" dirty="0"/>
              <a:t>に</a:t>
            </a:r>
            <a:r>
              <a:rPr kumimoji="1" lang="en-US" altLang="ja-JP" sz="2400" dirty="0"/>
              <a:t>Ipconfig.exe</a:t>
            </a:r>
            <a:r>
              <a:rPr kumimoji="1" lang="ja-JP" altLang="en-US" sz="2400" dirty="0"/>
              <a:t>をインストール</a:t>
            </a:r>
          </a:p>
        </p:txBody>
      </p:sp>
      <p:sp>
        <p:nvSpPr>
          <p:cNvPr id="4" name="テキスト プレースホルダー 3">
            <a:extLst>
              <a:ext uri="{FF2B5EF4-FFF2-40B4-BE49-F238E27FC236}">
                <a16:creationId xmlns:a16="http://schemas.microsoft.com/office/drawing/2014/main" id="{C5A798C0-642A-4F64-9700-2431929C4B61}"/>
              </a:ext>
            </a:extLst>
          </p:cNvPr>
          <p:cNvSpPr>
            <a:spLocks noGrp="1"/>
          </p:cNvSpPr>
          <p:nvPr>
            <p:ph type="body" sz="half" idx="2"/>
          </p:nvPr>
        </p:nvSpPr>
        <p:spPr>
          <a:xfrm>
            <a:off x="643465" y="1871650"/>
            <a:ext cx="3517567" cy="4235905"/>
          </a:xfrm>
        </p:spPr>
        <p:txBody>
          <a:bodyPr/>
          <a:lstStyle/>
          <a:p>
            <a:r>
              <a:rPr kumimoji="1" lang="en-US" altLang="ja-JP" dirty="0" err="1"/>
              <a:t>ixxat</a:t>
            </a:r>
            <a:r>
              <a:rPr kumimoji="1" lang="ja-JP" altLang="en-US" dirty="0"/>
              <a:t>社のサイトへ行き、　　「</a:t>
            </a:r>
            <a:r>
              <a:rPr kumimoji="1" lang="en-US" altLang="ja-JP" dirty="0"/>
              <a:t>Software Tools</a:t>
            </a:r>
            <a:r>
              <a:rPr kumimoji="1" lang="ja-JP" altLang="en-US" dirty="0"/>
              <a:t>」の項目から「</a:t>
            </a:r>
            <a:r>
              <a:rPr lang="en-US" altLang="ja-JP" dirty="0" err="1"/>
              <a:t>IPconfig</a:t>
            </a:r>
            <a:r>
              <a:rPr lang="en-US" altLang="ja-JP" dirty="0"/>
              <a:t> - Utility for module TCP-IP Configuration</a:t>
            </a:r>
            <a:r>
              <a:rPr kumimoji="1" lang="ja-JP" altLang="en-US" dirty="0"/>
              <a:t>」 をダウンロード</a:t>
            </a:r>
            <a:endParaRPr kumimoji="1" lang="en-US" altLang="ja-JP" dirty="0"/>
          </a:p>
          <a:p>
            <a:r>
              <a:rPr kumimoji="1" lang="ja-JP" altLang="en-US" dirty="0"/>
              <a:t>その後インストールを行う。</a:t>
            </a:r>
          </a:p>
        </p:txBody>
      </p:sp>
      <p:pic>
        <p:nvPicPr>
          <p:cNvPr id="7" name="図 6">
            <a:extLst>
              <a:ext uri="{FF2B5EF4-FFF2-40B4-BE49-F238E27FC236}">
                <a16:creationId xmlns:a16="http://schemas.microsoft.com/office/drawing/2014/main" id="{49F47844-DD54-40D5-8E74-64C215C7A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794" y="1296188"/>
            <a:ext cx="7539205" cy="4235904"/>
          </a:xfrm>
          <a:prstGeom prst="rect">
            <a:avLst/>
          </a:prstGeom>
        </p:spPr>
      </p:pic>
      <p:sp>
        <p:nvSpPr>
          <p:cNvPr id="8" name="正方形/長方形 7">
            <a:extLst>
              <a:ext uri="{FF2B5EF4-FFF2-40B4-BE49-F238E27FC236}">
                <a16:creationId xmlns:a16="http://schemas.microsoft.com/office/drawing/2014/main" id="{9F99A724-70EB-46D6-84A9-885C5A5CE690}"/>
              </a:ext>
            </a:extLst>
          </p:cNvPr>
          <p:cNvSpPr/>
          <p:nvPr/>
        </p:nvSpPr>
        <p:spPr>
          <a:xfrm>
            <a:off x="4759959" y="5767195"/>
            <a:ext cx="7333586" cy="369332"/>
          </a:xfrm>
          <a:prstGeom prst="rect">
            <a:avLst/>
          </a:prstGeom>
        </p:spPr>
        <p:txBody>
          <a:bodyPr wrap="square">
            <a:spAutoFit/>
          </a:bodyPr>
          <a:lstStyle/>
          <a:p>
            <a:r>
              <a:rPr lang="en-US" altLang="ja-JP" dirty="0">
                <a:hlinkClick r:id="rId3">
                  <a:extLst>
                    <a:ext uri="{A12FA001-AC4F-418D-AE19-62706E023703}">
                      <ahyp:hlinkClr xmlns:ahyp="http://schemas.microsoft.com/office/drawing/2018/hyperlinkcolor" val="tx"/>
                    </a:ext>
                  </a:extLst>
                </a:hlinkClick>
              </a:rPr>
              <a:t>URL : </a:t>
            </a:r>
            <a:r>
              <a:rPr lang="en-US" altLang="ja-JP" dirty="0">
                <a:solidFill>
                  <a:schemeClr val="tx2">
                    <a:lumMod val="75000"/>
                    <a:lumOff val="25000"/>
                  </a:schemeClr>
                </a:solidFill>
                <a:hlinkClick r:id="rId3">
                  <a:extLst>
                    <a:ext uri="{A12FA001-AC4F-418D-AE19-62706E023703}">
                      <ahyp:hlinkClr xmlns:ahyp="http://schemas.microsoft.com/office/drawing/2018/hyperlinkcolor" val="tx"/>
                    </a:ext>
                  </a:extLst>
                </a:hlinkClick>
              </a:rPr>
              <a:t>https://www.ixxat.com/support/file-and-documents-download/inpact</a:t>
            </a:r>
            <a:endParaRPr lang="ja-JP" altLang="en-US" dirty="0">
              <a:solidFill>
                <a:schemeClr val="tx2">
                  <a:lumMod val="75000"/>
                  <a:lumOff val="25000"/>
                </a:schemeClr>
              </a:solidFill>
            </a:endParaRPr>
          </a:p>
        </p:txBody>
      </p:sp>
      <p:sp>
        <p:nvSpPr>
          <p:cNvPr id="9" name="楕円 8">
            <a:extLst>
              <a:ext uri="{FF2B5EF4-FFF2-40B4-BE49-F238E27FC236}">
                <a16:creationId xmlns:a16="http://schemas.microsoft.com/office/drawing/2014/main" id="{5F597C5C-0679-445B-A2E1-D9C6716E2AC0}"/>
              </a:ext>
            </a:extLst>
          </p:cNvPr>
          <p:cNvSpPr/>
          <p:nvPr/>
        </p:nvSpPr>
        <p:spPr>
          <a:xfrm>
            <a:off x="7019108" y="3455127"/>
            <a:ext cx="1558834" cy="289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5832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5" y="487681"/>
            <a:ext cx="3632444" cy="1132114"/>
          </a:xfrm>
        </p:spPr>
        <p:txBody>
          <a:bodyPr>
            <a:noAutofit/>
          </a:bodyPr>
          <a:lstStyle/>
          <a:p>
            <a:r>
              <a:rPr kumimoji="1" lang="en-US" altLang="ja-JP" sz="2400" dirty="0"/>
              <a:t>Step2.2 </a:t>
            </a:r>
            <a:br>
              <a:rPr kumimoji="1" lang="en-US" altLang="ja-JP" sz="2400" dirty="0"/>
            </a:br>
            <a:r>
              <a:rPr kumimoji="1" lang="en-US" altLang="ja-JP" sz="2400" dirty="0" err="1"/>
              <a:t>INpact</a:t>
            </a:r>
            <a:r>
              <a:rPr kumimoji="1" lang="en-US" altLang="ja-JP" sz="2400" dirty="0"/>
              <a:t> Slave</a:t>
            </a:r>
            <a:r>
              <a:rPr kumimoji="1" lang="ja-JP" altLang="en-US" sz="2400" dirty="0"/>
              <a:t> </a:t>
            </a:r>
            <a:r>
              <a:rPr kumimoji="1" lang="en-US" altLang="ja-JP" sz="2400" dirty="0" err="1"/>
              <a:t>PCle</a:t>
            </a:r>
            <a:r>
              <a:rPr kumimoji="1" lang="ja-JP" altLang="en-US" sz="2400" dirty="0"/>
              <a:t>に固定</a:t>
            </a:r>
            <a:r>
              <a:rPr kumimoji="1" lang="en-US" altLang="ja-JP" sz="2400" dirty="0"/>
              <a:t>IP</a:t>
            </a:r>
            <a:r>
              <a:rPr kumimoji="1" lang="ja-JP" altLang="en-US" sz="2400" dirty="0"/>
              <a:t>をセットする</a:t>
            </a:r>
          </a:p>
        </p:txBody>
      </p:sp>
      <p:sp>
        <p:nvSpPr>
          <p:cNvPr id="4" name="テキスト プレースホルダー 3">
            <a:extLst>
              <a:ext uri="{FF2B5EF4-FFF2-40B4-BE49-F238E27FC236}">
                <a16:creationId xmlns:a16="http://schemas.microsoft.com/office/drawing/2014/main" id="{C5A798C0-642A-4F64-9700-2431929C4B61}"/>
              </a:ext>
            </a:extLst>
          </p:cNvPr>
          <p:cNvSpPr>
            <a:spLocks noGrp="1"/>
          </p:cNvSpPr>
          <p:nvPr>
            <p:ph type="body" sz="half" idx="2"/>
          </p:nvPr>
        </p:nvSpPr>
        <p:spPr>
          <a:xfrm>
            <a:off x="643465" y="1871650"/>
            <a:ext cx="3632444" cy="4498669"/>
          </a:xfrm>
        </p:spPr>
        <p:txBody>
          <a:bodyPr>
            <a:normAutofit fontScale="92500" lnSpcReduction="10000"/>
          </a:bodyPr>
          <a:lstStyle/>
          <a:p>
            <a:pPr marL="285750" indent="-285750">
              <a:buFont typeface="Wingdings" panose="05000000000000000000" pitchFamily="2" charset="2"/>
              <a:buChar char="u"/>
            </a:pPr>
            <a:r>
              <a:rPr kumimoji="1" lang="en-US" altLang="ja-JP" dirty="0"/>
              <a:t>PC(windows)</a:t>
            </a:r>
            <a:r>
              <a:rPr kumimoji="1" lang="ja-JP" altLang="en-US" dirty="0"/>
              <a:t>と</a:t>
            </a:r>
            <a:r>
              <a:rPr kumimoji="1" lang="en-US" altLang="ja-JP" dirty="0"/>
              <a:t>PC(ubuntu/</a:t>
            </a:r>
            <a:r>
              <a:rPr kumimoji="1" lang="en-US" altLang="ja-JP" dirty="0" err="1"/>
              <a:t>PCle</a:t>
            </a:r>
            <a:r>
              <a:rPr kumimoji="1" lang="en-US" altLang="ja-JP" dirty="0"/>
              <a:t>)</a:t>
            </a:r>
            <a:r>
              <a:rPr kumimoji="1" lang="ja-JP" altLang="en-US" dirty="0"/>
              <a:t>を</a:t>
            </a:r>
            <a:r>
              <a:rPr kumimoji="1" lang="en-US" altLang="ja-JP" dirty="0"/>
              <a:t>LAN</a:t>
            </a:r>
            <a:r>
              <a:rPr kumimoji="1" lang="ja-JP" altLang="en-US" dirty="0"/>
              <a:t>ケーブルで繋いでおくこと</a:t>
            </a:r>
            <a:endParaRPr kumimoji="1" lang="en-US" altLang="ja-JP" dirty="0"/>
          </a:p>
          <a:p>
            <a:endParaRPr kumimoji="1" lang="en-US" altLang="ja-JP" sz="1100" dirty="0"/>
          </a:p>
          <a:p>
            <a:r>
              <a:rPr kumimoji="1" lang="en-US" altLang="ja-JP" dirty="0"/>
              <a:t>Step2.1</a:t>
            </a:r>
            <a:r>
              <a:rPr kumimoji="1" lang="ja-JP" altLang="en-US" dirty="0"/>
              <a:t>でインストールした</a:t>
            </a:r>
            <a:r>
              <a:rPr kumimoji="1" lang="en-US" altLang="ja-JP" dirty="0"/>
              <a:t>Ipconfig.exe</a:t>
            </a:r>
            <a:r>
              <a:rPr kumimoji="1" lang="ja-JP" altLang="en-US" dirty="0"/>
              <a:t>を起動する。</a:t>
            </a:r>
            <a:endParaRPr kumimoji="1" lang="en-US" altLang="ja-JP" dirty="0"/>
          </a:p>
          <a:p>
            <a:r>
              <a:rPr kumimoji="1" lang="ja-JP" altLang="en-US" dirty="0"/>
              <a:t>起動したら「</a:t>
            </a:r>
            <a:r>
              <a:rPr kumimoji="1" lang="en-US" altLang="ja-JP" dirty="0"/>
              <a:t>scan</a:t>
            </a:r>
            <a:r>
              <a:rPr kumimoji="1" lang="ja-JP" altLang="en-US" dirty="0"/>
              <a:t>」を押し、対象機器が認識されることを確認する。</a:t>
            </a:r>
            <a:br>
              <a:rPr kumimoji="1" lang="en-US" altLang="ja-JP" dirty="0"/>
            </a:br>
            <a:r>
              <a:rPr kumimoji="1" lang="ja-JP" altLang="en-US" sz="1600" dirty="0"/>
              <a:t>（最初はすべての値が</a:t>
            </a:r>
            <a:r>
              <a:rPr kumimoji="1" lang="en-US" altLang="ja-JP" sz="1600" dirty="0"/>
              <a:t>0</a:t>
            </a:r>
            <a:r>
              <a:rPr kumimoji="1" lang="ja-JP" altLang="en-US" sz="1600" dirty="0"/>
              <a:t>になっている）</a:t>
            </a:r>
            <a:endParaRPr kumimoji="1" lang="en-US" altLang="ja-JP" dirty="0"/>
          </a:p>
          <a:p>
            <a:r>
              <a:rPr kumimoji="1" lang="ja-JP" altLang="en-US" dirty="0"/>
              <a:t>「</a:t>
            </a:r>
            <a:r>
              <a:rPr kumimoji="1" lang="en-US" altLang="ja-JP" dirty="0"/>
              <a:t>DHCP</a:t>
            </a:r>
            <a:r>
              <a:rPr kumimoji="1" lang="ja-JP" altLang="en-US" dirty="0"/>
              <a:t>」の項目（画像中で「</a:t>
            </a:r>
            <a:r>
              <a:rPr kumimoji="1" lang="en-US" altLang="ja-JP" dirty="0"/>
              <a:t>off</a:t>
            </a:r>
            <a:r>
              <a:rPr kumimoji="1" lang="ja-JP" altLang="en-US" dirty="0"/>
              <a:t>」になっている箇所）をダブルクリックして、選択画面を出す。</a:t>
            </a:r>
            <a:endParaRPr kumimoji="1" lang="en-US" altLang="ja-JP" dirty="0"/>
          </a:p>
          <a:p>
            <a:r>
              <a:rPr kumimoji="1" lang="ja-JP" altLang="en-US" dirty="0"/>
              <a:t>設定項目を埋めて「</a:t>
            </a:r>
            <a:r>
              <a:rPr kumimoji="1" lang="en-US" altLang="ja-JP" dirty="0"/>
              <a:t>Set</a:t>
            </a:r>
            <a:r>
              <a:rPr kumimoji="1" lang="ja-JP" altLang="en-US" dirty="0"/>
              <a:t>」</a:t>
            </a:r>
            <a:endParaRPr kumimoji="1" lang="en-US" altLang="ja-JP" dirty="0"/>
          </a:p>
          <a:p>
            <a:r>
              <a:rPr kumimoji="1" lang="en-US" altLang="ja-JP" dirty="0"/>
              <a:t>PC(windows)</a:t>
            </a:r>
            <a:r>
              <a:rPr kumimoji="1" lang="ja-JP" altLang="en-US" dirty="0"/>
              <a:t>での作業はこれで終了</a:t>
            </a:r>
            <a:br>
              <a:rPr kumimoji="1" lang="en-US" altLang="ja-JP" dirty="0"/>
            </a:br>
            <a:r>
              <a:rPr kumimoji="1" lang="en-US" altLang="ja-JP" dirty="0"/>
              <a:t>windows</a:t>
            </a:r>
            <a:r>
              <a:rPr kumimoji="1" lang="ja-JP" altLang="en-US" dirty="0"/>
              <a:t>は撤去してヨシ</a:t>
            </a:r>
            <a:endParaRPr kumimoji="1" lang="en-US" altLang="ja-JP" dirty="0"/>
          </a:p>
        </p:txBody>
      </p:sp>
      <p:pic>
        <p:nvPicPr>
          <p:cNvPr id="5" name="図 4">
            <a:extLst>
              <a:ext uri="{FF2B5EF4-FFF2-40B4-BE49-F238E27FC236}">
                <a16:creationId xmlns:a16="http://schemas.microsoft.com/office/drawing/2014/main" id="{1CDDDD75-7248-4AF6-A632-56FDACF81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791" y="210401"/>
            <a:ext cx="7539209" cy="4235906"/>
          </a:xfrm>
          <a:prstGeom prst="rect">
            <a:avLst/>
          </a:prstGeom>
        </p:spPr>
      </p:pic>
      <p:pic>
        <p:nvPicPr>
          <p:cNvPr id="10" name="図 9">
            <a:extLst>
              <a:ext uri="{FF2B5EF4-FFF2-40B4-BE49-F238E27FC236}">
                <a16:creationId xmlns:a16="http://schemas.microsoft.com/office/drawing/2014/main" id="{78640346-0E2A-4574-AB39-758E647BE679}"/>
              </a:ext>
            </a:extLst>
          </p:cNvPr>
          <p:cNvPicPr>
            <a:picLocks noChangeAspect="1"/>
          </p:cNvPicPr>
          <p:nvPr/>
        </p:nvPicPr>
        <p:blipFill rotWithShape="1">
          <a:blip r:embed="rId3">
            <a:extLst>
              <a:ext uri="{28A0092B-C50C-407E-A947-70E740481C1C}">
                <a14:useLocalDpi xmlns:a14="http://schemas.microsoft.com/office/drawing/2010/main" val="0"/>
              </a:ext>
            </a:extLst>
          </a:blip>
          <a:srcRect l="15357" t="19116" r="47215" b="39556"/>
          <a:stretch/>
        </p:blipFill>
        <p:spPr>
          <a:xfrm>
            <a:off x="7996136" y="2800175"/>
            <a:ext cx="3830104" cy="2378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図 11">
            <a:extLst>
              <a:ext uri="{FF2B5EF4-FFF2-40B4-BE49-F238E27FC236}">
                <a16:creationId xmlns:a16="http://schemas.microsoft.com/office/drawing/2014/main" id="{ED5CCAE3-1FE7-4D41-B478-162F9F77CB94}"/>
              </a:ext>
            </a:extLst>
          </p:cNvPr>
          <p:cNvPicPr>
            <a:picLocks noChangeAspect="1"/>
          </p:cNvPicPr>
          <p:nvPr/>
        </p:nvPicPr>
        <p:blipFill rotWithShape="1">
          <a:blip r:embed="rId4">
            <a:extLst>
              <a:ext uri="{28A0092B-C50C-407E-A947-70E740481C1C}">
                <a14:useLocalDpi xmlns:a14="http://schemas.microsoft.com/office/drawing/2010/main" val="0"/>
              </a:ext>
            </a:extLst>
          </a:blip>
          <a:srcRect l="13786" t="17779" r="45071" b="36253"/>
          <a:stretch/>
        </p:blipFill>
        <p:spPr>
          <a:xfrm>
            <a:off x="5134909" y="3989602"/>
            <a:ext cx="4176221" cy="26246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74" name="Picture 2" descr="ãã¨ã·ãç´ æãã®ç»åæ¤ç´¢çµæ">
            <a:extLst>
              <a:ext uri="{FF2B5EF4-FFF2-40B4-BE49-F238E27FC236}">
                <a16:creationId xmlns:a16="http://schemas.microsoft.com/office/drawing/2014/main" id="{B99C3929-A325-41BB-891A-58C5B4224FA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613" b="98790" l="400" r="98800">
                        <a14:foregroundMark x1="21600" y1="48387" x2="21600" y2="48387"/>
                        <a14:foregroundMark x1="42400" y1="44758" x2="42400" y2="44758"/>
                        <a14:foregroundMark x1="44400" y1="36694" x2="44400" y2="36694"/>
                        <a14:foregroundMark x1="51200" y1="45565" x2="51200" y2="45565"/>
                        <a14:foregroundMark x1="54400" y1="64113" x2="54400" y2="64113"/>
                        <a14:foregroundMark x1="40000" y1="79435" x2="40000" y2="79435"/>
                        <a14:foregroundMark x1="62000" y1="88306" x2="62000" y2="88306"/>
                        <a14:foregroundMark x1="82800" y1="84274" x2="82800" y2="84274"/>
                        <a14:foregroundMark x1="80400" y1="42339" x2="80400" y2="42339"/>
                      </a14:backgroundRemoval>
                    </a14:imgEffect>
                  </a14:imgLayer>
                </a14:imgProps>
              </a:ext>
              <a:ext uri="{28A0092B-C50C-407E-A947-70E740481C1C}">
                <a14:useLocalDpi xmlns:a14="http://schemas.microsoft.com/office/drawing/2010/main" val="0"/>
              </a:ext>
            </a:extLst>
          </a:blip>
          <a:srcRect/>
          <a:stretch>
            <a:fillRect/>
          </a:stretch>
        </p:blipFill>
        <p:spPr bwMode="auto">
          <a:xfrm>
            <a:off x="3607808" y="5755907"/>
            <a:ext cx="1018399" cy="1010252"/>
          </a:xfrm>
          <a:prstGeom prst="rect">
            <a:avLst/>
          </a:prstGeom>
          <a:noFill/>
          <a:extLst>
            <a:ext uri="{909E8E84-426E-40DD-AFC4-6F175D3DCCD1}">
              <a14:hiddenFill xmlns:a14="http://schemas.microsoft.com/office/drawing/2010/main">
                <a:solidFill>
                  <a:srgbClr val="FFFFFF"/>
                </a:solidFill>
              </a14:hiddenFill>
            </a:ext>
          </a:extLst>
        </p:spPr>
      </p:pic>
      <p:sp>
        <p:nvSpPr>
          <p:cNvPr id="3" name="吹き出し: 円形 2">
            <a:extLst>
              <a:ext uri="{FF2B5EF4-FFF2-40B4-BE49-F238E27FC236}">
                <a16:creationId xmlns:a16="http://schemas.microsoft.com/office/drawing/2014/main" id="{078EFBD7-95EE-44AD-B605-51D36AF4E447}"/>
              </a:ext>
            </a:extLst>
          </p:cNvPr>
          <p:cNvSpPr/>
          <p:nvPr/>
        </p:nvSpPr>
        <p:spPr>
          <a:xfrm>
            <a:off x="4208016" y="2121763"/>
            <a:ext cx="2760955" cy="1307236"/>
          </a:xfrm>
          <a:prstGeom prst="wedgeEllipseCallout">
            <a:avLst>
              <a:gd name="adj1" fmla="val -53065"/>
              <a:gd name="adj2" fmla="val 54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Ubuntu</a:t>
            </a:r>
            <a:r>
              <a:rPr kumimoji="1" lang="ja-JP" altLang="en-US" sz="1600" dirty="0"/>
              <a:t>機側で</a:t>
            </a:r>
            <a:r>
              <a:rPr kumimoji="1" lang="en-US" altLang="ja-JP" sz="1600" dirty="0" err="1"/>
              <a:t>IN</a:t>
            </a:r>
            <a:r>
              <a:rPr lang="en-US" altLang="ja-JP" sz="1600" dirty="0" err="1"/>
              <a:t>pact</a:t>
            </a:r>
            <a:r>
              <a:rPr lang="ja-JP" altLang="en-US" sz="1600" dirty="0"/>
              <a:t>のボードを起動しないと「</a:t>
            </a:r>
            <a:r>
              <a:rPr lang="en-US" altLang="ja-JP" sz="1600" dirty="0"/>
              <a:t>scan</a:t>
            </a:r>
            <a:r>
              <a:rPr lang="ja-JP" altLang="en-US" sz="1600" dirty="0"/>
              <a:t>」しても見つからないので注意</a:t>
            </a:r>
            <a:endParaRPr kumimoji="1" lang="ja-JP" altLang="en-US" sz="1600" dirty="0"/>
          </a:p>
        </p:txBody>
      </p:sp>
    </p:spTree>
    <p:extLst>
      <p:ext uri="{BB962C8B-B14F-4D97-AF65-F5344CB8AC3E}">
        <p14:creationId xmlns:p14="http://schemas.microsoft.com/office/powerpoint/2010/main" val="2737420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5" y="487681"/>
            <a:ext cx="3632444" cy="1132114"/>
          </a:xfrm>
        </p:spPr>
        <p:txBody>
          <a:bodyPr>
            <a:noAutofit/>
          </a:bodyPr>
          <a:lstStyle/>
          <a:p>
            <a:r>
              <a:rPr kumimoji="1" lang="en-US" altLang="ja-JP" sz="2400" dirty="0"/>
              <a:t>Step3.1 </a:t>
            </a:r>
            <a:br>
              <a:rPr kumimoji="1" lang="en-US" altLang="ja-JP" sz="2400" dirty="0"/>
            </a:br>
            <a:r>
              <a:rPr kumimoji="1" lang="en-US" altLang="ja-JP" sz="2400" dirty="0"/>
              <a:t>PLC</a:t>
            </a:r>
            <a:r>
              <a:rPr kumimoji="1" lang="ja-JP" altLang="en-US" sz="2400" dirty="0"/>
              <a:t>と</a:t>
            </a:r>
            <a:r>
              <a:rPr kumimoji="1" lang="en-US" altLang="ja-JP" sz="2400" dirty="0"/>
              <a:t>PC</a:t>
            </a:r>
            <a:r>
              <a:rPr kumimoji="1" lang="ja-JP" altLang="en-US" sz="2400" dirty="0"/>
              <a:t>の接続確認</a:t>
            </a:r>
            <a:br>
              <a:rPr kumimoji="1" lang="en-US" altLang="ja-JP" sz="2400" dirty="0"/>
            </a:br>
            <a:endParaRPr kumimoji="1" lang="ja-JP" altLang="en-US" sz="2400" dirty="0"/>
          </a:p>
        </p:txBody>
      </p:sp>
      <p:sp>
        <p:nvSpPr>
          <p:cNvPr id="4" name="テキスト プレースホルダー 3">
            <a:extLst>
              <a:ext uri="{FF2B5EF4-FFF2-40B4-BE49-F238E27FC236}">
                <a16:creationId xmlns:a16="http://schemas.microsoft.com/office/drawing/2014/main" id="{C5A798C0-642A-4F64-9700-2431929C4B61}"/>
              </a:ext>
            </a:extLst>
          </p:cNvPr>
          <p:cNvSpPr>
            <a:spLocks noGrp="1"/>
          </p:cNvSpPr>
          <p:nvPr>
            <p:ph type="body" sz="half" idx="2"/>
          </p:nvPr>
        </p:nvSpPr>
        <p:spPr>
          <a:xfrm>
            <a:off x="643465" y="1871650"/>
            <a:ext cx="3632444" cy="4498669"/>
          </a:xfrm>
        </p:spPr>
        <p:txBody>
          <a:bodyPr>
            <a:normAutofit/>
          </a:bodyPr>
          <a:lstStyle/>
          <a:p>
            <a:r>
              <a:rPr kumimoji="1" lang="ja-JP" altLang="en-US" dirty="0"/>
              <a:t>「</a:t>
            </a:r>
            <a:r>
              <a:rPr kumimoji="1" lang="en-US" altLang="ja-JP" dirty="0"/>
              <a:t>IdlLinux_amd64/</a:t>
            </a:r>
            <a:r>
              <a:rPr kumimoji="1" lang="en-US" altLang="ja-JP" dirty="0" err="1"/>
              <a:t>src</a:t>
            </a:r>
            <a:r>
              <a:rPr kumimoji="1" lang="en-US" altLang="ja-JP" dirty="0"/>
              <a:t>/</a:t>
            </a:r>
            <a:r>
              <a:rPr kumimoji="1" lang="en-US" altLang="ja-JP" dirty="0" err="1"/>
              <a:t>IdlApp</a:t>
            </a:r>
            <a:r>
              <a:rPr kumimoji="1" lang="en-US" altLang="ja-JP" dirty="0"/>
              <a:t>/debug/</a:t>
            </a:r>
            <a:r>
              <a:rPr kumimoji="1" lang="en-US" altLang="ja-JP" dirty="0" err="1"/>
              <a:t>IdlApp</a:t>
            </a:r>
            <a:r>
              <a:rPr kumimoji="1" lang="ja-JP" altLang="en-US" dirty="0"/>
              <a:t>」を起動する。</a:t>
            </a:r>
            <a:endParaRPr kumimoji="1" lang="en-US" altLang="ja-JP" dirty="0"/>
          </a:p>
          <a:p>
            <a:r>
              <a:rPr kumimoji="1" lang="en-US" altLang="ja-JP" dirty="0"/>
              <a:t>PC</a:t>
            </a:r>
            <a:r>
              <a:rPr kumimoji="1" lang="ja-JP" altLang="en-US" dirty="0"/>
              <a:t>と</a:t>
            </a:r>
            <a:r>
              <a:rPr kumimoji="1" lang="en-US" altLang="ja-JP" dirty="0"/>
              <a:t>PLC</a:t>
            </a:r>
            <a:r>
              <a:rPr kumimoji="1" lang="ja-JP" altLang="en-US" dirty="0"/>
              <a:t>の通信が正常に行われれば、「</a:t>
            </a:r>
            <a:r>
              <a:rPr kumimoji="1" lang="en-US" altLang="ja-JP" dirty="0"/>
              <a:t>WAIT_PROCESS</a:t>
            </a:r>
            <a:r>
              <a:rPr kumimoji="1" lang="ja-JP" altLang="en-US" dirty="0"/>
              <a:t>」から</a:t>
            </a:r>
            <a:br>
              <a:rPr kumimoji="1" lang="en-US" altLang="ja-JP" dirty="0"/>
            </a:br>
            <a:r>
              <a:rPr kumimoji="1" lang="ja-JP" altLang="en-US" dirty="0"/>
              <a:t>「</a:t>
            </a:r>
            <a:r>
              <a:rPr kumimoji="1" lang="en-US" altLang="ja-JP" dirty="0"/>
              <a:t>ACTIVE_PROCESS</a:t>
            </a:r>
            <a:r>
              <a:rPr kumimoji="1" lang="ja-JP" altLang="en-US" dirty="0"/>
              <a:t>」に移行する。</a:t>
            </a:r>
            <a:endParaRPr kumimoji="1" lang="en-US" altLang="ja-JP" dirty="0"/>
          </a:p>
          <a:p>
            <a:r>
              <a:rPr kumimoji="1" lang="ja-JP" altLang="en-US" dirty="0"/>
              <a:t>いつまで経っても移行しない場合は</a:t>
            </a:r>
            <a:r>
              <a:rPr kumimoji="1" lang="en-US" altLang="ja-JP" dirty="0"/>
              <a:t>PLC</a:t>
            </a:r>
            <a:r>
              <a:rPr kumimoji="1" lang="ja-JP" altLang="en-US" dirty="0"/>
              <a:t>側に読み込ませた</a:t>
            </a:r>
            <a:r>
              <a:rPr kumimoji="1" lang="en-US" altLang="ja-JP" dirty="0"/>
              <a:t>EDS</a:t>
            </a:r>
            <a:r>
              <a:rPr kumimoji="1" lang="ja-JP" altLang="en-US" dirty="0"/>
              <a:t>ファイルの内容と、</a:t>
            </a:r>
            <a:r>
              <a:rPr kumimoji="1" lang="en-US" altLang="ja-JP" dirty="0"/>
              <a:t>PC</a:t>
            </a:r>
            <a:r>
              <a:rPr kumimoji="1" lang="ja-JP" altLang="en-US" dirty="0"/>
              <a:t>側のプログラムの内容が一致しない可能性あり</a:t>
            </a:r>
            <a:endParaRPr kumimoji="1" lang="en-US" altLang="ja-JP" dirty="0"/>
          </a:p>
        </p:txBody>
      </p:sp>
      <p:pic>
        <p:nvPicPr>
          <p:cNvPr id="3" name="図 2">
            <a:extLst>
              <a:ext uri="{FF2B5EF4-FFF2-40B4-BE49-F238E27FC236}">
                <a16:creationId xmlns:a16="http://schemas.microsoft.com/office/drawing/2014/main" id="{E9BE6881-EE4F-46C8-8DB0-470307E91FDE}"/>
              </a:ext>
            </a:extLst>
          </p:cNvPr>
          <p:cNvPicPr>
            <a:picLocks noChangeAspect="1"/>
          </p:cNvPicPr>
          <p:nvPr/>
        </p:nvPicPr>
        <p:blipFill rotWithShape="1">
          <a:blip r:embed="rId2"/>
          <a:srcRect l="32225"/>
          <a:stretch/>
        </p:blipFill>
        <p:spPr>
          <a:xfrm>
            <a:off x="4650379" y="335931"/>
            <a:ext cx="7541621" cy="6259163"/>
          </a:xfrm>
          <a:prstGeom prst="rect">
            <a:avLst/>
          </a:prstGeom>
        </p:spPr>
      </p:pic>
      <p:sp>
        <p:nvSpPr>
          <p:cNvPr id="6" name="吹き出し: 円形 5">
            <a:extLst>
              <a:ext uri="{FF2B5EF4-FFF2-40B4-BE49-F238E27FC236}">
                <a16:creationId xmlns:a16="http://schemas.microsoft.com/office/drawing/2014/main" id="{760C1E2C-88A5-4793-988A-D24D421B7C67}"/>
              </a:ext>
            </a:extLst>
          </p:cNvPr>
          <p:cNvSpPr/>
          <p:nvPr/>
        </p:nvSpPr>
        <p:spPr>
          <a:xfrm>
            <a:off x="6792686" y="4267200"/>
            <a:ext cx="5225143" cy="1521821"/>
          </a:xfrm>
          <a:prstGeom prst="wedgeEllipseCallout">
            <a:avLst>
              <a:gd name="adj1" fmla="val -31283"/>
              <a:gd name="adj2" fmla="val -74796"/>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a:t>
            </a:r>
            <a:r>
              <a:rPr lang="en-US" altLang="ja-JP" dirty="0"/>
              <a:t>IdlLinux_amd64/</a:t>
            </a:r>
            <a:r>
              <a:rPr lang="en-US" altLang="ja-JP" dirty="0" err="1"/>
              <a:t>src</a:t>
            </a:r>
            <a:r>
              <a:rPr lang="en-US" altLang="ja-JP" dirty="0"/>
              <a:t>/</a:t>
            </a:r>
            <a:r>
              <a:rPr lang="en-US" altLang="ja-JP" dirty="0" err="1"/>
              <a:t>IdlApp</a:t>
            </a:r>
            <a:r>
              <a:rPr lang="en-US" altLang="ja-JP" dirty="0"/>
              <a:t>/</a:t>
            </a:r>
            <a:r>
              <a:rPr lang="en-US" altLang="ja-JP" dirty="0" err="1"/>
              <a:t>example_app</a:t>
            </a:r>
            <a:r>
              <a:rPr lang="en-US" altLang="ja-JP" dirty="0"/>
              <a:t>/</a:t>
            </a:r>
            <a:r>
              <a:rPr lang="en-US" altLang="ja-JP" dirty="0" err="1"/>
              <a:t>appl_adimap_separate</a:t>
            </a:r>
            <a:r>
              <a:rPr lang="en-US" altLang="ja-JP" dirty="0"/>
              <a:t> 16.c</a:t>
            </a:r>
            <a:r>
              <a:rPr lang="ja-JP" altLang="en-US" dirty="0"/>
              <a:t>」の</a:t>
            </a:r>
            <a:r>
              <a:rPr lang="en-US" altLang="ja-JP" dirty="0"/>
              <a:t>127</a:t>
            </a:r>
            <a:r>
              <a:rPr lang="ja-JP" altLang="en-US" dirty="0"/>
              <a:t>行目にある配列がデータの</a:t>
            </a:r>
            <a:br>
              <a:rPr lang="en-US" altLang="ja-JP" dirty="0"/>
            </a:br>
            <a:r>
              <a:rPr lang="ja-JP" altLang="en-US" dirty="0"/>
              <a:t>入出力に使用している配列</a:t>
            </a:r>
            <a:endParaRPr lang="en-US" altLang="ja-JP" dirty="0"/>
          </a:p>
        </p:txBody>
      </p:sp>
    </p:spTree>
    <p:extLst>
      <p:ext uri="{BB962C8B-B14F-4D97-AF65-F5344CB8AC3E}">
        <p14:creationId xmlns:p14="http://schemas.microsoft.com/office/powerpoint/2010/main" val="2282626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610FF8-FD1D-4EF3-AD3A-9819AF5FC5D3}"/>
              </a:ext>
            </a:extLst>
          </p:cNvPr>
          <p:cNvSpPr>
            <a:spLocks noGrp="1"/>
          </p:cNvSpPr>
          <p:nvPr>
            <p:ph type="title"/>
          </p:nvPr>
        </p:nvSpPr>
        <p:spPr/>
        <p:txBody>
          <a:bodyPr/>
          <a:lstStyle/>
          <a:p>
            <a:r>
              <a:rPr kumimoji="1" lang="en-US" altLang="ja-JP" dirty="0"/>
              <a:t>Overview</a:t>
            </a:r>
            <a:endParaRPr kumimoji="1" lang="ja-JP" altLang="en-US" dirty="0"/>
          </a:p>
        </p:txBody>
      </p:sp>
      <p:sp>
        <p:nvSpPr>
          <p:cNvPr id="4" name="テキスト プレースホルダー 3">
            <a:extLst>
              <a:ext uri="{FF2B5EF4-FFF2-40B4-BE49-F238E27FC236}">
                <a16:creationId xmlns:a16="http://schemas.microsoft.com/office/drawing/2014/main" id="{346D2BB2-2D43-4D47-8ECE-7C97DD9BAA03}"/>
              </a:ext>
            </a:extLst>
          </p:cNvPr>
          <p:cNvSpPr>
            <a:spLocks noGrp="1"/>
          </p:cNvSpPr>
          <p:nvPr>
            <p:ph type="body" sz="half" idx="2"/>
          </p:nvPr>
        </p:nvSpPr>
        <p:spPr/>
        <p:txBody>
          <a:bodyPr/>
          <a:lstStyle/>
          <a:p>
            <a:r>
              <a:rPr kumimoji="1" lang="en-US" altLang="ja-JP" dirty="0"/>
              <a:t>Ethernet/IP</a:t>
            </a:r>
            <a:r>
              <a:rPr kumimoji="1" lang="ja-JP" altLang="en-US" dirty="0"/>
              <a:t>の構成と通信に関するざっとした説明</a:t>
            </a:r>
          </a:p>
        </p:txBody>
      </p:sp>
      <p:pic>
        <p:nvPicPr>
          <p:cNvPr id="10" name="図プレースホルダー 9">
            <a:extLst>
              <a:ext uri="{FF2B5EF4-FFF2-40B4-BE49-F238E27FC236}">
                <a16:creationId xmlns:a16="http://schemas.microsoft.com/office/drawing/2014/main" id="{5BA175FA-A7B6-4C4D-83BF-609246B50ED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1856" b="21856"/>
          <a:stretch>
            <a:fillRect/>
          </a:stretch>
        </p:blipFill>
        <p:spPr/>
      </p:pic>
    </p:spTree>
    <p:extLst>
      <p:ext uri="{BB962C8B-B14F-4D97-AF65-F5344CB8AC3E}">
        <p14:creationId xmlns:p14="http://schemas.microsoft.com/office/powerpoint/2010/main" val="143301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5" y="487681"/>
            <a:ext cx="3632444" cy="1132114"/>
          </a:xfrm>
        </p:spPr>
        <p:txBody>
          <a:bodyPr>
            <a:noAutofit/>
          </a:bodyPr>
          <a:lstStyle/>
          <a:p>
            <a:r>
              <a:rPr kumimoji="1" lang="en-US" altLang="ja-JP" sz="2400" dirty="0"/>
              <a:t>Step3.1 </a:t>
            </a:r>
            <a:br>
              <a:rPr kumimoji="1" lang="en-US" altLang="ja-JP" sz="2400" dirty="0"/>
            </a:br>
            <a:r>
              <a:rPr kumimoji="1" lang="en-US" altLang="ja-JP" sz="2400" dirty="0"/>
              <a:t>PLC</a:t>
            </a:r>
            <a:r>
              <a:rPr kumimoji="1" lang="ja-JP" altLang="en-US" sz="2400" dirty="0"/>
              <a:t>と</a:t>
            </a:r>
            <a:r>
              <a:rPr kumimoji="1" lang="en-US" altLang="ja-JP" sz="2400" dirty="0"/>
              <a:t>PC</a:t>
            </a:r>
            <a:r>
              <a:rPr kumimoji="1" lang="ja-JP" altLang="en-US" sz="2400" dirty="0"/>
              <a:t>の接続確認</a:t>
            </a:r>
            <a:br>
              <a:rPr kumimoji="1" lang="en-US" altLang="ja-JP" sz="2400" dirty="0"/>
            </a:br>
            <a:endParaRPr kumimoji="1" lang="ja-JP" altLang="en-US" sz="2400" dirty="0"/>
          </a:p>
        </p:txBody>
      </p:sp>
      <p:sp>
        <p:nvSpPr>
          <p:cNvPr id="4" name="テキスト プレースホルダー 3">
            <a:extLst>
              <a:ext uri="{FF2B5EF4-FFF2-40B4-BE49-F238E27FC236}">
                <a16:creationId xmlns:a16="http://schemas.microsoft.com/office/drawing/2014/main" id="{C5A798C0-642A-4F64-9700-2431929C4B61}"/>
              </a:ext>
            </a:extLst>
          </p:cNvPr>
          <p:cNvSpPr>
            <a:spLocks noGrp="1"/>
          </p:cNvSpPr>
          <p:nvPr>
            <p:ph type="body" sz="half" idx="2"/>
          </p:nvPr>
        </p:nvSpPr>
        <p:spPr>
          <a:xfrm>
            <a:off x="643465" y="1871650"/>
            <a:ext cx="3632444" cy="4498669"/>
          </a:xfrm>
        </p:spPr>
        <p:txBody>
          <a:bodyPr>
            <a:normAutofit/>
          </a:bodyPr>
          <a:lstStyle/>
          <a:p>
            <a:r>
              <a:rPr kumimoji="1" lang="ja-JP" altLang="en-US" dirty="0"/>
              <a:t>「</a:t>
            </a:r>
            <a:r>
              <a:rPr kumimoji="1" lang="en-US" altLang="ja-JP" dirty="0"/>
              <a:t>IdlLinux_amd64/</a:t>
            </a:r>
            <a:r>
              <a:rPr kumimoji="1" lang="en-US" altLang="ja-JP" dirty="0" err="1"/>
              <a:t>src</a:t>
            </a:r>
            <a:r>
              <a:rPr kumimoji="1" lang="en-US" altLang="ja-JP" dirty="0"/>
              <a:t>/</a:t>
            </a:r>
            <a:r>
              <a:rPr kumimoji="1" lang="en-US" altLang="ja-JP" dirty="0" err="1"/>
              <a:t>IdlApp</a:t>
            </a:r>
            <a:r>
              <a:rPr kumimoji="1" lang="en-US" altLang="ja-JP" dirty="0"/>
              <a:t>/debug/</a:t>
            </a:r>
            <a:r>
              <a:rPr kumimoji="1" lang="en-US" altLang="ja-JP" dirty="0" err="1"/>
              <a:t>IdlApp</a:t>
            </a:r>
            <a:r>
              <a:rPr kumimoji="1" lang="ja-JP" altLang="en-US" dirty="0"/>
              <a:t>」を起動する。</a:t>
            </a:r>
            <a:endParaRPr kumimoji="1" lang="en-US" altLang="ja-JP" dirty="0"/>
          </a:p>
          <a:p>
            <a:r>
              <a:rPr kumimoji="1" lang="en-US" altLang="ja-JP" dirty="0"/>
              <a:t>PC</a:t>
            </a:r>
            <a:r>
              <a:rPr kumimoji="1" lang="ja-JP" altLang="en-US" dirty="0"/>
              <a:t>と</a:t>
            </a:r>
            <a:r>
              <a:rPr kumimoji="1" lang="en-US" altLang="ja-JP" dirty="0"/>
              <a:t>PLC</a:t>
            </a:r>
            <a:r>
              <a:rPr kumimoji="1" lang="ja-JP" altLang="en-US" dirty="0"/>
              <a:t>の通信が正常に行われれば、「</a:t>
            </a:r>
            <a:r>
              <a:rPr kumimoji="1" lang="en-US" altLang="ja-JP" dirty="0"/>
              <a:t>WAIT_PROCESS</a:t>
            </a:r>
            <a:r>
              <a:rPr kumimoji="1" lang="ja-JP" altLang="en-US" dirty="0"/>
              <a:t>」から</a:t>
            </a:r>
            <a:br>
              <a:rPr kumimoji="1" lang="en-US" altLang="ja-JP" dirty="0"/>
            </a:br>
            <a:r>
              <a:rPr kumimoji="1" lang="ja-JP" altLang="en-US" dirty="0"/>
              <a:t>「</a:t>
            </a:r>
            <a:r>
              <a:rPr kumimoji="1" lang="en-US" altLang="ja-JP" dirty="0"/>
              <a:t>PROCESS_ACTIVE</a:t>
            </a:r>
            <a:r>
              <a:rPr kumimoji="1" lang="ja-JP" altLang="en-US" dirty="0"/>
              <a:t>」に移行する。</a:t>
            </a:r>
            <a:endParaRPr kumimoji="1" lang="en-US" altLang="ja-JP" dirty="0"/>
          </a:p>
          <a:p>
            <a:r>
              <a:rPr kumimoji="1" lang="ja-JP" altLang="en-US" dirty="0"/>
              <a:t>いつまで経っても移行しない場合は</a:t>
            </a:r>
            <a:r>
              <a:rPr kumimoji="1" lang="en-US" altLang="ja-JP" dirty="0"/>
              <a:t>PLC</a:t>
            </a:r>
            <a:r>
              <a:rPr kumimoji="1" lang="ja-JP" altLang="en-US" dirty="0"/>
              <a:t>側に読み込ませた</a:t>
            </a:r>
            <a:r>
              <a:rPr kumimoji="1" lang="en-US" altLang="ja-JP" dirty="0"/>
              <a:t>EDS</a:t>
            </a:r>
            <a:r>
              <a:rPr kumimoji="1" lang="ja-JP" altLang="en-US" dirty="0"/>
              <a:t>ファイルの内容と、</a:t>
            </a:r>
            <a:r>
              <a:rPr kumimoji="1" lang="en-US" altLang="ja-JP" dirty="0"/>
              <a:t>PC</a:t>
            </a:r>
            <a:r>
              <a:rPr kumimoji="1" lang="ja-JP" altLang="en-US" dirty="0"/>
              <a:t>側のプログラムの内容が一致しない可能性あり</a:t>
            </a:r>
            <a:endParaRPr kumimoji="1" lang="en-US" altLang="ja-JP" dirty="0"/>
          </a:p>
        </p:txBody>
      </p:sp>
      <p:pic>
        <p:nvPicPr>
          <p:cNvPr id="7" name="図 6">
            <a:extLst>
              <a:ext uri="{FF2B5EF4-FFF2-40B4-BE49-F238E27FC236}">
                <a16:creationId xmlns:a16="http://schemas.microsoft.com/office/drawing/2014/main" id="{EB737EC2-C527-4971-ABFD-BFB3EA979921}"/>
              </a:ext>
            </a:extLst>
          </p:cNvPr>
          <p:cNvPicPr>
            <a:picLocks noChangeAspect="1"/>
          </p:cNvPicPr>
          <p:nvPr/>
        </p:nvPicPr>
        <p:blipFill rotWithShape="1">
          <a:blip r:embed="rId2">
            <a:extLst>
              <a:ext uri="{28A0092B-C50C-407E-A947-70E740481C1C}">
                <a14:useLocalDpi xmlns:a14="http://schemas.microsoft.com/office/drawing/2010/main" val="0"/>
              </a:ext>
            </a:extLst>
          </a:blip>
          <a:srcRect t="38437" r="61422" b="43365"/>
          <a:stretch/>
        </p:blipFill>
        <p:spPr>
          <a:xfrm>
            <a:off x="4858367" y="1053738"/>
            <a:ext cx="7142438" cy="1918034"/>
          </a:xfrm>
          <a:prstGeom prst="rect">
            <a:avLst/>
          </a:prstGeom>
        </p:spPr>
      </p:pic>
      <p:pic>
        <p:nvPicPr>
          <p:cNvPr id="9" name="図 8">
            <a:extLst>
              <a:ext uri="{FF2B5EF4-FFF2-40B4-BE49-F238E27FC236}">
                <a16:creationId xmlns:a16="http://schemas.microsoft.com/office/drawing/2014/main" id="{715C2BFE-903C-4CA7-9D8B-62332D591EBE}"/>
              </a:ext>
            </a:extLst>
          </p:cNvPr>
          <p:cNvPicPr>
            <a:picLocks noChangeAspect="1"/>
          </p:cNvPicPr>
          <p:nvPr/>
        </p:nvPicPr>
        <p:blipFill rotWithShape="1">
          <a:blip r:embed="rId3">
            <a:extLst>
              <a:ext uri="{28A0092B-C50C-407E-A947-70E740481C1C}">
                <a14:useLocalDpi xmlns:a14="http://schemas.microsoft.com/office/drawing/2010/main" val="0"/>
              </a:ext>
            </a:extLst>
          </a:blip>
          <a:srcRect l="-1" t="38349" r="61422" b="43452"/>
          <a:stretch/>
        </p:blipFill>
        <p:spPr>
          <a:xfrm>
            <a:off x="4858367" y="4120984"/>
            <a:ext cx="7142438" cy="1918034"/>
          </a:xfrm>
          <a:prstGeom prst="rect">
            <a:avLst/>
          </a:prstGeom>
        </p:spPr>
      </p:pic>
      <p:sp>
        <p:nvSpPr>
          <p:cNvPr id="10" name="テキスト ボックス 9">
            <a:extLst>
              <a:ext uri="{FF2B5EF4-FFF2-40B4-BE49-F238E27FC236}">
                <a16:creationId xmlns:a16="http://schemas.microsoft.com/office/drawing/2014/main" id="{D7DC4337-193F-4B2F-AFB1-447B44BB4BD3}"/>
              </a:ext>
            </a:extLst>
          </p:cNvPr>
          <p:cNvSpPr txBox="1"/>
          <p:nvPr/>
        </p:nvSpPr>
        <p:spPr>
          <a:xfrm>
            <a:off x="4858367" y="684406"/>
            <a:ext cx="1636474" cy="369332"/>
          </a:xfrm>
          <a:prstGeom prst="rect">
            <a:avLst/>
          </a:prstGeom>
          <a:noFill/>
        </p:spPr>
        <p:txBody>
          <a:bodyPr wrap="none" rtlCol="0">
            <a:spAutoFit/>
          </a:bodyPr>
          <a:lstStyle/>
          <a:p>
            <a:r>
              <a:rPr kumimoji="1" lang="en-US" altLang="ja-JP" dirty="0"/>
              <a:t>WAIT_PROCESS</a:t>
            </a:r>
            <a:endParaRPr kumimoji="1" lang="ja-JP" altLang="en-US" dirty="0"/>
          </a:p>
        </p:txBody>
      </p:sp>
      <p:sp>
        <p:nvSpPr>
          <p:cNvPr id="11" name="テキスト ボックス 10">
            <a:extLst>
              <a:ext uri="{FF2B5EF4-FFF2-40B4-BE49-F238E27FC236}">
                <a16:creationId xmlns:a16="http://schemas.microsoft.com/office/drawing/2014/main" id="{17BEEB7A-C900-429D-8A8D-62F0A97C90B0}"/>
              </a:ext>
            </a:extLst>
          </p:cNvPr>
          <p:cNvSpPr txBox="1"/>
          <p:nvPr/>
        </p:nvSpPr>
        <p:spPr>
          <a:xfrm>
            <a:off x="4858367" y="3751652"/>
            <a:ext cx="1808316" cy="369332"/>
          </a:xfrm>
          <a:prstGeom prst="rect">
            <a:avLst/>
          </a:prstGeom>
          <a:noFill/>
        </p:spPr>
        <p:txBody>
          <a:bodyPr wrap="none" rtlCol="0">
            <a:spAutoFit/>
          </a:bodyPr>
          <a:lstStyle/>
          <a:p>
            <a:r>
              <a:rPr lang="en-US" altLang="ja-JP" dirty="0"/>
              <a:t>PROCESS_ACTIVE</a:t>
            </a:r>
            <a:endParaRPr kumimoji="1" lang="ja-JP" altLang="en-US" dirty="0"/>
          </a:p>
        </p:txBody>
      </p:sp>
    </p:spTree>
    <p:extLst>
      <p:ext uri="{BB962C8B-B14F-4D97-AF65-F5344CB8AC3E}">
        <p14:creationId xmlns:p14="http://schemas.microsoft.com/office/powerpoint/2010/main" val="136868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5" y="487681"/>
            <a:ext cx="3205724" cy="1132114"/>
          </a:xfrm>
        </p:spPr>
        <p:txBody>
          <a:bodyPr>
            <a:noAutofit/>
          </a:bodyPr>
          <a:lstStyle/>
          <a:p>
            <a:r>
              <a:rPr kumimoji="1" lang="en-US" altLang="ja-JP" sz="2400" dirty="0"/>
              <a:t>Requirements</a:t>
            </a:r>
            <a:br>
              <a:rPr kumimoji="1" lang="en-US" altLang="ja-JP" sz="2400" dirty="0"/>
            </a:br>
            <a:endParaRPr kumimoji="1" lang="ja-JP" altLang="en-US" sz="2400" dirty="0"/>
          </a:p>
        </p:txBody>
      </p:sp>
      <p:sp>
        <p:nvSpPr>
          <p:cNvPr id="4" name="テキスト プレースホルダー 3">
            <a:extLst>
              <a:ext uri="{FF2B5EF4-FFF2-40B4-BE49-F238E27FC236}">
                <a16:creationId xmlns:a16="http://schemas.microsoft.com/office/drawing/2014/main" id="{C5A798C0-642A-4F64-9700-2431929C4B61}"/>
              </a:ext>
            </a:extLst>
          </p:cNvPr>
          <p:cNvSpPr>
            <a:spLocks noGrp="1"/>
          </p:cNvSpPr>
          <p:nvPr>
            <p:ph type="body" sz="half" idx="2"/>
          </p:nvPr>
        </p:nvSpPr>
        <p:spPr>
          <a:xfrm>
            <a:off x="643465" y="1871650"/>
            <a:ext cx="3517567" cy="4235905"/>
          </a:xfrm>
        </p:spPr>
        <p:txBody>
          <a:bodyPr/>
          <a:lstStyle/>
          <a:p>
            <a:pPr marL="285750" indent="-285750">
              <a:buFont typeface="Wingdings" panose="05000000000000000000" pitchFamily="2" charset="2"/>
              <a:buChar char="l"/>
            </a:pPr>
            <a:r>
              <a:rPr kumimoji="1" lang="en-US" altLang="ja-JP" dirty="0" err="1"/>
              <a:t>INpact</a:t>
            </a:r>
            <a:r>
              <a:rPr kumimoji="1" lang="en-US" altLang="ja-JP" dirty="0"/>
              <a:t> Slave </a:t>
            </a:r>
            <a:r>
              <a:rPr kumimoji="1" lang="en-US" altLang="ja-JP" dirty="0" err="1"/>
              <a:t>PCle</a:t>
            </a:r>
            <a:r>
              <a:rPr kumimoji="1" lang="ja-JP" altLang="en-US" dirty="0"/>
              <a:t>が設置された</a:t>
            </a:r>
            <a:br>
              <a:rPr kumimoji="1" lang="en-US" altLang="ja-JP" dirty="0"/>
            </a:br>
            <a:r>
              <a:rPr kumimoji="1" lang="en-US" altLang="ja-JP" dirty="0"/>
              <a:t>PC (Ubuntu)</a:t>
            </a:r>
          </a:p>
          <a:p>
            <a:pPr marL="285750" indent="-285750">
              <a:buFont typeface="Wingdings" panose="05000000000000000000" pitchFamily="2" charset="2"/>
              <a:buChar char="l"/>
            </a:pPr>
            <a:r>
              <a:rPr kumimoji="1" lang="ja-JP" altLang="en-US" dirty="0"/>
              <a:t>設定時に使用する</a:t>
            </a:r>
            <a:r>
              <a:rPr kumimoji="1" lang="en-US" altLang="ja-JP" dirty="0"/>
              <a:t>PC (windows)</a:t>
            </a:r>
          </a:p>
          <a:p>
            <a:pPr marL="285750" indent="-285750">
              <a:buFont typeface="Wingdings" panose="05000000000000000000" pitchFamily="2" charset="2"/>
              <a:buChar char="l"/>
            </a:pPr>
            <a:r>
              <a:rPr kumimoji="1" lang="ja-JP" altLang="en-US" dirty="0"/>
              <a:t>通信の設定ファイル（</a:t>
            </a:r>
            <a:r>
              <a:rPr kumimoji="1" lang="en-US" altLang="ja-JP" dirty="0"/>
              <a:t>.eds</a:t>
            </a:r>
            <a:r>
              <a:rPr kumimoji="1" lang="ja-JP" altLang="en-US" dirty="0"/>
              <a:t>）</a:t>
            </a:r>
            <a:endParaRPr kumimoji="1" lang="en-US" altLang="ja-JP" dirty="0"/>
          </a:p>
          <a:p>
            <a:pPr marL="285750" indent="-285750">
              <a:buFont typeface="Wingdings" panose="05000000000000000000" pitchFamily="2" charset="2"/>
              <a:buChar char="l"/>
            </a:pPr>
            <a:r>
              <a:rPr kumimoji="1" lang="ja-JP" altLang="en-US" dirty="0">
                <a:solidFill>
                  <a:srgbClr val="FF0000"/>
                </a:solidFill>
              </a:rPr>
              <a:t>諦めない心</a:t>
            </a:r>
            <a:endParaRPr kumimoji="1" lang="en-US" altLang="ja-JP" dirty="0">
              <a:solidFill>
                <a:srgbClr val="FF0000"/>
              </a:solidFill>
            </a:endParaRPr>
          </a:p>
        </p:txBody>
      </p:sp>
      <p:pic>
        <p:nvPicPr>
          <p:cNvPr id="1028" name="Picture 4" descr="ãå¿ãããç´ æãã®ç»åæ¤ç´¢çµæ">
            <a:extLst>
              <a:ext uri="{FF2B5EF4-FFF2-40B4-BE49-F238E27FC236}">
                <a16:creationId xmlns:a16="http://schemas.microsoft.com/office/drawing/2014/main" id="{DEA661DA-8EEF-4DFA-8485-9322BE5ED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397" y="4395254"/>
            <a:ext cx="2288561" cy="2288561"/>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0C118C29-AF57-4110-BBA2-A22D15B8F93D}"/>
              </a:ext>
            </a:extLst>
          </p:cNvPr>
          <p:cNvSpPr/>
          <p:nvPr/>
        </p:nvSpPr>
        <p:spPr>
          <a:xfrm>
            <a:off x="2139809" y="5059681"/>
            <a:ext cx="1532709" cy="1915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EF6E85F-CF47-4675-986C-F5FCCCAB4B31}"/>
              </a:ext>
            </a:extLst>
          </p:cNvPr>
          <p:cNvSpPr txBox="1"/>
          <p:nvPr/>
        </p:nvSpPr>
        <p:spPr>
          <a:xfrm>
            <a:off x="90144" y="6394277"/>
            <a:ext cx="1672253" cy="307777"/>
          </a:xfrm>
          <a:prstGeom prst="rect">
            <a:avLst/>
          </a:prstGeom>
          <a:noFill/>
        </p:spPr>
        <p:txBody>
          <a:bodyPr wrap="none" rtlCol="0">
            <a:spAutoFit/>
          </a:bodyPr>
          <a:lstStyle/>
          <a:p>
            <a:r>
              <a:rPr lang="ja-JP" altLang="en-US" sz="1400" b="1" dirty="0">
                <a:solidFill>
                  <a:schemeClr val="bg1"/>
                </a:solidFill>
              </a:rPr>
              <a:t>諦めてない心くん⇒</a:t>
            </a:r>
            <a:endParaRPr kumimoji="1" lang="ja-JP" altLang="en-US" sz="1400" b="1" dirty="0">
              <a:solidFill>
                <a:schemeClr val="bg1"/>
              </a:solidFill>
            </a:endParaRPr>
          </a:p>
        </p:txBody>
      </p:sp>
      <p:sp>
        <p:nvSpPr>
          <p:cNvPr id="9" name="テキスト ボックス 8">
            <a:extLst>
              <a:ext uri="{FF2B5EF4-FFF2-40B4-BE49-F238E27FC236}">
                <a16:creationId xmlns:a16="http://schemas.microsoft.com/office/drawing/2014/main" id="{903DE109-9B1C-4D25-97BD-24D91C1CC47A}"/>
              </a:ext>
            </a:extLst>
          </p:cNvPr>
          <p:cNvSpPr txBox="1"/>
          <p:nvPr/>
        </p:nvSpPr>
        <p:spPr>
          <a:xfrm rot="650166">
            <a:off x="292688" y="4919226"/>
            <a:ext cx="1340432" cy="307777"/>
          </a:xfrm>
          <a:prstGeom prst="rect">
            <a:avLst/>
          </a:prstGeom>
          <a:noFill/>
        </p:spPr>
        <p:txBody>
          <a:bodyPr wrap="none" rtlCol="0">
            <a:spAutoFit/>
          </a:bodyPr>
          <a:lstStyle/>
          <a:p>
            <a:r>
              <a:rPr kumimoji="1" lang="ja-JP" altLang="en-US" sz="1400" dirty="0">
                <a:solidFill>
                  <a:schemeClr val="bg1"/>
                </a:solidFill>
              </a:rPr>
              <a:t>あきらめるか！</a:t>
            </a:r>
          </a:p>
        </p:txBody>
      </p:sp>
      <p:cxnSp>
        <p:nvCxnSpPr>
          <p:cNvPr id="13" name="直線コネクタ 12">
            <a:extLst>
              <a:ext uri="{FF2B5EF4-FFF2-40B4-BE49-F238E27FC236}">
                <a16:creationId xmlns:a16="http://schemas.microsoft.com/office/drawing/2014/main" id="{F61CE5DE-8A1A-4E29-B024-A1E1CAA35FEC}"/>
              </a:ext>
            </a:extLst>
          </p:cNvPr>
          <p:cNvCxnSpPr>
            <a:cxnSpLocks/>
          </p:cNvCxnSpPr>
          <p:nvPr/>
        </p:nvCxnSpPr>
        <p:spPr>
          <a:xfrm>
            <a:off x="731211" y="4704085"/>
            <a:ext cx="835673" cy="3352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119C538C-070E-4D57-B2CF-FDBDFF335601}"/>
              </a:ext>
            </a:extLst>
          </p:cNvPr>
          <p:cNvCxnSpPr>
            <a:cxnSpLocks/>
          </p:cNvCxnSpPr>
          <p:nvPr/>
        </p:nvCxnSpPr>
        <p:spPr>
          <a:xfrm>
            <a:off x="609748" y="5304561"/>
            <a:ext cx="846738" cy="12934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56" name="Picture 4" descr="ãkeyence kv-7500ãã®ç»åæ¤ç´¢çµæ">
            <a:extLst>
              <a:ext uri="{FF2B5EF4-FFF2-40B4-BE49-F238E27FC236}">
                <a16:creationId xmlns:a16="http://schemas.microsoft.com/office/drawing/2014/main" id="{39ED7D3A-3864-41B9-A55C-6A9D8194AC7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500" l="0" r="100000">
                        <a14:foregroundMark x1="30500" y1="68500" x2="51000" y2="95000"/>
                        <a14:foregroundMark x1="51000" y1="95000" x2="51000" y2="91500"/>
                      </a14:backgroundRemoval>
                    </a14:imgEffect>
                  </a14:imgLayer>
                </a14:imgProps>
              </a:ext>
              <a:ext uri="{28A0092B-C50C-407E-A947-70E740481C1C}">
                <a14:useLocalDpi xmlns:a14="http://schemas.microsoft.com/office/drawing/2010/main" val="0"/>
              </a:ext>
            </a:extLst>
          </a:blip>
          <a:srcRect/>
          <a:stretch>
            <a:fillRect/>
          </a:stretch>
        </p:blipFill>
        <p:spPr bwMode="auto">
          <a:xfrm>
            <a:off x="5127076" y="1710858"/>
            <a:ext cx="1325016" cy="1325016"/>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直線矢印コネクタ 56">
            <a:extLst>
              <a:ext uri="{FF2B5EF4-FFF2-40B4-BE49-F238E27FC236}">
                <a16:creationId xmlns:a16="http://schemas.microsoft.com/office/drawing/2014/main" id="{C61DDF85-DCEC-401A-8B35-EAA76F3D8D62}"/>
              </a:ext>
            </a:extLst>
          </p:cNvPr>
          <p:cNvCxnSpPr>
            <a:cxnSpLocks/>
          </p:cNvCxnSpPr>
          <p:nvPr/>
        </p:nvCxnSpPr>
        <p:spPr>
          <a:xfrm>
            <a:off x="7550621" y="3419799"/>
            <a:ext cx="1519127" cy="1196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388CC3AE-F30A-4F97-9E67-7411DCA6A4BA}"/>
              </a:ext>
            </a:extLst>
          </p:cNvPr>
          <p:cNvCxnSpPr>
            <a:cxnSpLocks/>
          </p:cNvCxnSpPr>
          <p:nvPr/>
        </p:nvCxnSpPr>
        <p:spPr>
          <a:xfrm flipH="1" flipV="1">
            <a:off x="7608629" y="3315985"/>
            <a:ext cx="1519127" cy="1163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440A8FE-842E-4A17-A053-467ADEB7C1B6}"/>
              </a:ext>
            </a:extLst>
          </p:cNvPr>
          <p:cNvCxnSpPr>
            <a:cxnSpLocks/>
          </p:cNvCxnSpPr>
          <p:nvPr/>
        </p:nvCxnSpPr>
        <p:spPr>
          <a:xfrm>
            <a:off x="7302746" y="2333906"/>
            <a:ext cx="20241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9FF9D488-CE21-4C80-BA6F-8960A3B5F5BF}"/>
              </a:ext>
            </a:extLst>
          </p:cNvPr>
          <p:cNvCxnSpPr>
            <a:cxnSpLocks/>
          </p:cNvCxnSpPr>
          <p:nvPr/>
        </p:nvCxnSpPr>
        <p:spPr>
          <a:xfrm flipH="1">
            <a:off x="7302746" y="2215636"/>
            <a:ext cx="20241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1" name="Picture 6" descr="ãcooler master case whiteãã®ç»åæ¤ç´¢çµæ">
            <a:extLst>
              <a:ext uri="{FF2B5EF4-FFF2-40B4-BE49-F238E27FC236}">
                <a16:creationId xmlns:a16="http://schemas.microsoft.com/office/drawing/2014/main" id="{BA87D305-20FA-43D0-AFDB-4231A9AC57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67" b="100000" l="359" r="98924">
                        <a14:foregroundMark x1="12915" y1="46733" x2="13543" y2="82400"/>
                        <a14:foregroundMark x1="13722" y1="16867" x2="13722" y2="16867"/>
                        <a14:foregroundMark x1="10762" y1="24600" x2="10762" y2="24600"/>
                        <a14:foregroundMark x1="11031" y1="22600" x2="11031" y2="32867"/>
                        <a14:foregroundMark x1="10493" y1="16733" x2="11031" y2="68600"/>
                      </a14:backgroundRemoval>
                    </a14:imgEffect>
                  </a14:imgLayer>
                </a14:imgProps>
              </a:ext>
              <a:ext uri="{28A0092B-C50C-407E-A947-70E740481C1C}">
                <a14:useLocalDpi xmlns:a14="http://schemas.microsoft.com/office/drawing/2010/main" val="0"/>
              </a:ext>
            </a:extLst>
          </a:blip>
          <a:srcRect/>
          <a:stretch>
            <a:fillRect/>
          </a:stretch>
        </p:blipFill>
        <p:spPr bwMode="auto">
          <a:xfrm>
            <a:off x="9793901" y="617532"/>
            <a:ext cx="1112648" cy="1496929"/>
          </a:xfrm>
          <a:prstGeom prst="rect">
            <a:avLst/>
          </a:prstGeom>
          <a:noFill/>
          <a:extLst>
            <a:ext uri="{909E8E84-426E-40DD-AFC4-6F175D3DCCD1}">
              <a14:hiddenFill xmlns:a14="http://schemas.microsoft.com/office/drawing/2010/main">
                <a:solidFill>
                  <a:srgbClr val="FFFFFF"/>
                </a:solidFill>
              </a14:hiddenFill>
            </a:ext>
          </a:extLst>
        </p:spPr>
      </p:pic>
      <p:sp>
        <p:nvSpPr>
          <p:cNvPr id="62" name="テキスト ボックス 61">
            <a:extLst>
              <a:ext uri="{FF2B5EF4-FFF2-40B4-BE49-F238E27FC236}">
                <a16:creationId xmlns:a16="http://schemas.microsoft.com/office/drawing/2014/main" id="{6EDF3679-394E-40CC-A6C9-A14BA662C47F}"/>
              </a:ext>
            </a:extLst>
          </p:cNvPr>
          <p:cNvSpPr txBox="1"/>
          <p:nvPr/>
        </p:nvSpPr>
        <p:spPr>
          <a:xfrm>
            <a:off x="10837011" y="1064527"/>
            <a:ext cx="1248868" cy="646331"/>
          </a:xfrm>
          <a:prstGeom prst="rect">
            <a:avLst/>
          </a:prstGeom>
          <a:noFill/>
        </p:spPr>
        <p:txBody>
          <a:bodyPr wrap="none" rtlCol="0">
            <a:spAutoFit/>
          </a:bodyPr>
          <a:lstStyle/>
          <a:p>
            <a:r>
              <a:rPr kumimoji="1" lang="en-US" altLang="ja-JP" dirty="0"/>
              <a:t>Desktop PC</a:t>
            </a:r>
          </a:p>
          <a:p>
            <a:r>
              <a:rPr kumimoji="1" lang="en-US" altLang="ja-JP" dirty="0"/>
              <a:t>- Ubuntu -</a:t>
            </a:r>
            <a:endParaRPr kumimoji="1" lang="ja-JP" altLang="en-US" dirty="0"/>
          </a:p>
        </p:txBody>
      </p:sp>
      <p:pic>
        <p:nvPicPr>
          <p:cNvPr id="63" name="Picture 8" descr="ãdenso vs 087ãã®ç»åæ¤ç´¢çµæ">
            <a:extLst>
              <a:ext uri="{FF2B5EF4-FFF2-40B4-BE49-F238E27FC236}">
                <a16:creationId xmlns:a16="http://schemas.microsoft.com/office/drawing/2014/main" id="{EB7CD571-DEAD-4B93-98C5-9A0D6933BB0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980" b="89941" l="9937" r="92956"/>
                    </a14:imgEffect>
                  </a14:imgLayer>
                </a14:imgProps>
              </a:ext>
              <a:ext uri="{28A0092B-C50C-407E-A947-70E740481C1C}">
                <a14:useLocalDpi xmlns:a14="http://schemas.microsoft.com/office/drawing/2010/main" val="0"/>
              </a:ext>
            </a:extLst>
          </a:blip>
          <a:srcRect/>
          <a:stretch>
            <a:fillRect/>
          </a:stretch>
        </p:blipFill>
        <p:spPr bwMode="auto">
          <a:xfrm>
            <a:off x="9127756" y="4299456"/>
            <a:ext cx="1912048" cy="2462745"/>
          </a:xfrm>
          <a:prstGeom prst="rect">
            <a:avLst/>
          </a:prstGeom>
          <a:noFill/>
          <a:extLst>
            <a:ext uri="{909E8E84-426E-40DD-AFC4-6F175D3DCCD1}">
              <a14:hiddenFill xmlns:a14="http://schemas.microsoft.com/office/drawing/2010/main">
                <a:solidFill>
                  <a:srgbClr val="FFFFFF"/>
                </a:solidFill>
              </a14:hiddenFill>
            </a:ext>
          </a:extLst>
        </p:spPr>
      </p:pic>
      <p:sp>
        <p:nvSpPr>
          <p:cNvPr id="64" name="テキスト ボックス 63">
            <a:extLst>
              <a:ext uri="{FF2B5EF4-FFF2-40B4-BE49-F238E27FC236}">
                <a16:creationId xmlns:a16="http://schemas.microsoft.com/office/drawing/2014/main" id="{301CF366-9DDE-48EE-B03D-E0962912F9A9}"/>
              </a:ext>
            </a:extLst>
          </p:cNvPr>
          <p:cNvSpPr txBox="1"/>
          <p:nvPr/>
        </p:nvSpPr>
        <p:spPr>
          <a:xfrm>
            <a:off x="10658028" y="5867591"/>
            <a:ext cx="771621" cy="369332"/>
          </a:xfrm>
          <a:prstGeom prst="rect">
            <a:avLst/>
          </a:prstGeom>
          <a:noFill/>
        </p:spPr>
        <p:txBody>
          <a:bodyPr wrap="none" rtlCol="0">
            <a:spAutoFit/>
          </a:bodyPr>
          <a:lstStyle/>
          <a:p>
            <a:r>
              <a:rPr kumimoji="1" lang="en-US" altLang="ja-JP" dirty="0"/>
              <a:t>VS087</a:t>
            </a:r>
            <a:endParaRPr kumimoji="1" lang="ja-JP" altLang="en-US" dirty="0"/>
          </a:p>
        </p:txBody>
      </p:sp>
      <p:pic>
        <p:nvPicPr>
          <p:cNvPr id="65" name="Picture 10" descr="IXXAT-INpact variante RJ45">
            <a:extLst>
              <a:ext uri="{FF2B5EF4-FFF2-40B4-BE49-F238E27FC236}">
                <a16:creationId xmlns:a16="http://schemas.microsoft.com/office/drawing/2014/main" id="{ACE0B793-09B0-42DA-A1F9-E39121B48C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16036" y="2349236"/>
            <a:ext cx="1166427" cy="1246619"/>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a:extLst>
              <a:ext uri="{FF2B5EF4-FFF2-40B4-BE49-F238E27FC236}">
                <a16:creationId xmlns:a16="http://schemas.microsoft.com/office/drawing/2014/main" id="{5468FA31-64DC-4E73-A5F7-79327409E567}"/>
              </a:ext>
            </a:extLst>
          </p:cNvPr>
          <p:cNvSpPr txBox="1"/>
          <p:nvPr/>
        </p:nvSpPr>
        <p:spPr>
          <a:xfrm>
            <a:off x="9373574" y="3042859"/>
            <a:ext cx="1284454" cy="646331"/>
          </a:xfrm>
          <a:prstGeom prst="rect">
            <a:avLst/>
          </a:prstGeom>
          <a:noFill/>
        </p:spPr>
        <p:txBody>
          <a:bodyPr wrap="none" rtlCol="0">
            <a:spAutoFit/>
          </a:bodyPr>
          <a:lstStyle/>
          <a:p>
            <a:r>
              <a:rPr lang="en-US" altLang="ja-JP" dirty="0" err="1"/>
              <a:t>i</a:t>
            </a:r>
            <a:r>
              <a:rPr kumimoji="1" lang="en-US" altLang="ja-JP" dirty="0" err="1"/>
              <a:t>xxat</a:t>
            </a:r>
            <a:r>
              <a:rPr kumimoji="1" lang="en-US" altLang="ja-JP" dirty="0"/>
              <a:t> </a:t>
            </a:r>
            <a:r>
              <a:rPr kumimoji="1" lang="en-US" altLang="ja-JP" dirty="0" err="1"/>
              <a:t>INpact</a:t>
            </a:r>
            <a:endParaRPr lang="en-US" altLang="ja-JP" dirty="0"/>
          </a:p>
          <a:p>
            <a:r>
              <a:rPr kumimoji="1" lang="en-US" altLang="ja-JP" dirty="0"/>
              <a:t>Slave </a:t>
            </a:r>
            <a:r>
              <a:rPr kumimoji="1" lang="en-US" altLang="ja-JP" dirty="0" err="1"/>
              <a:t>PCle</a:t>
            </a:r>
            <a:endParaRPr kumimoji="1" lang="ja-JP" altLang="en-US" dirty="0"/>
          </a:p>
        </p:txBody>
      </p:sp>
      <p:pic>
        <p:nvPicPr>
          <p:cNvPr id="67" name="図 66">
            <a:extLst>
              <a:ext uri="{FF2B5EF4-FFF2-40B4-BE49-F238E27FC236}">
                <a16:creationId xmlns:a16="http://schemas.microsoft.com/office/drawing/2014/main" id="{6C5FC0B7-980D-4A5B-A8F0-D11C03138441}"/>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6519" b="83441" l="31678" r="77226">
                        <a14:foregroundMark x1="41914" y1="45719" x2="42944" y2="46607"/>
                        <a14:foregroundMark x1="43610" y1="46971" x2="46669" y2="46971"/>
                        <a14:foregroundMark x1="46941" y1="46971" x2="66293" y2="40872"/>
                        <a14:foregroundMark x1="52847" y1="23869" x2="52090" y2="41761"/>
                        <a14:foregroundMark x1="52756" y1="21729" x2="59237" y2="27666"/>
                        <a14:foregroundMark x1="57995" y1="30210" x2="64476" y2="32108"/>
                        <a14:foregroundMark x1="71532" y1="21971" x2="61054" y2="51171"/>
                        <a14:foregroundMark x1="73319" y1="17771" x2="70563" y2="32108"/>
                        <a14:foregroundMark x1="63144" y1="22496" x2="61145" y2="34653"/>
                        <a14:foregroundMark x1="59328" y1="19669" x2="59055" y2="39095"/>
                        <a14:foregroundMark x1="47244" y1="27666" x2="41611" y2="56381"/>
                        <a14:foregroundMark x1="45912" y1="26414" x2="42096" y2="41640"/>
                        <a14:foregroundMark x1="45912" y1="24394" x2="42368" y2="28958"/>
                        <a14:foregroundMark x1="41157" y1="35945" x2="39128" y2="35824"/>
                        <a14:foregroundMark x1="38674" y1="38974" x2="39703" y2="44063"/>
                        <a14:foregroundMark x1="39703" y1="34289" x2="39703" y2="34289"/>
                        <a14:foregroundMark x1="49818" y1="18174" x2="54846" y2="18174"/>
                        <a14:foregroundMark x1="62386" y1="17771" x2="72865" y2="17286"/>
                        <a14:foregroundMark x1="55239" y1="50808" x2="55239" y2="50808"/>
                        <a14:foregroundMark x1="58298" y1="48384" x2="58298" y2="48384"/>
                        <a14:foregroundMark x1="55512" y1="49394" x2="55512" y2="49394"/>
                        <a14:foregroundMark x1="50394" y1="50162" x2="61993" y2="47496"/>
                        <a14:foregroundMark x1="53331" y1="50929" x2="58086" y2="51292"/>
                        <a14:foregroundMark x1="67807" y1="37964" x2="71714" y2="42649"/>
                        <a14:foregroundMark x1="70472" y1="39620" x2="70200" y2="38207"/>
                        <a14:foregroundMark x1="58964" y1="63368" x2="45427" y2="65267"/>
                        <a14:foregroundMark x1="45033" y1="24515" x2="43247" y2="26414"/>
                        <a14:foregroundMark x1="45700" y1="24758" x2="49606" y2="22496"/>
                        <a14:foregroundMark x1="48667" y1="21204" x2="45518" y2="24273"/>
                        <a14:backgroundMark x1="34010" y1="68821" x2="40491" y2="81018"/>
                        <a14:backgroundMark x1="57238" y1="76050" x2="69534" y2="65388"/>
                      </a14:backgroundRemoval>
                    </a14:imgEffect>
                  </a14:imgLayer>
                </a14:imgProps>
              </a:ext>
              <a:ext uri="{28A0092B-C50C-407E-A947-70E740481C1C}">
                <a14:useLocalDpi xmlns:a14="http://schemas.microsoft.com/office/drawing/2010/main" val="0"/>
              </a:ext>
            </a:extLst>
          </a:blip>
          <a:srcRect l="30260" t="19037" r="20788" b="15694"/>
          <a:stretch/>
        </p:blipFill>
        <p:spPr>
          <a:xfrm>
            <a:off x="5283474" y="4806325"/>
            <a:ext cx="1863443" cy="1863443"/>
          </a:xfrm>
          <a:prstGeom prst="rect">
            <a:avLst/>
          </a:prstGeom>
        </p:spPr>
      </p:pic>
      <p:sp>
        <p:nvSpPr>
          <p:cNvPr id="68" name="正方形/長方形 67">
            <a:extLst>
              <a:ext uri="{FF2B5EF4-FFF2-40B4-BE49-F238E27FC236}">
                <a16:creationId xmlns:a16="http://schemas.microsoft.com/office/drawing/2014/main" id="{44ECA66F-0F71-4DCF-9F5C-D484A64BCCB3}"/>
              </a:ext>
            </a:extLst>
          </p:cNvPr>
          <p:cNvSpPr/>
          <p:nvPr/>
        </p:nvSpPr>
        <p:spPr>
          <a:xfrm>
            <a:off x="6439750" y="6236923"/>
            <a:ext cx="2225278" cy="369332"/>
          </a:xfrm>
          <a:prstGeom prst="rect">
            <a:avLst/>
          </a:prstGeom>
        </p:spPr>
        <p:txBody>
          <a:bodyPr wrap="square">
            <a:spAutoFit/>
          </a:bodyPr>
          <a:lstStyle/>
          <a:p>
            <a:r>
              <a:rPr lang="en-US" altLang="ja-JP" dirty="0"/>
              <a:t>End effector (gripper)</a:t>
            </a:r>
            <a:endParaRPr lang="ja-JP" altLang="en-US" dirty="0"/>
          </a:p>
        </p:txBody>
      </p:sp>
      <p:cxnSp>
        <p:nvCxnSpPr>
          <p:cNvPr id="69" name="直線矢印コネクタ 68">
            <a:extLst>
              <a:ext uri="{FF2B5EF4-FFF2-40B4-BE49-F238E27FC236}">
                <a16:creationId xmlns:a16="http://schemas.microsoft.com/office/drawing/2014/main" id="{6B67C69A-20FB-4B1B-91B1-B1F45486E585}"/>
              </a:ext>
            </a:extLst>
          </p:cNvPr>
          <p:cNvCxnSpPr>
            <a:cxnSpLocks/>
          </p:cNvCxnSpPr>
          <p:nvPr/>
        </p:nvCxnSpPr>
        <p:spPr>
          <a:xfrm>
            <a:off x="5996179" y="3369714"/>
            <a:ext cx="0" cy="1163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FA6AF47B-47BD-44A4-84C8-466254D89BF4}"/>
              </a:ext>
            </a:extLst>
          </p:cNvPr>
          <p:cNvCxnSpPr>
            <a:cxnSpLocks/>
          </p:cNvCxnSpPr>
          <p:nvPr/>
        </p:nvCxnSpPr>
        <p:spPr>
          <a:xfrm flipV="1">
            <a:off x="6133162" y="3369714"/>
            <a:ext cx="0" cy="1163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782D51D2-0418-4EC0-A61E-FC717967891C}"/>
              </a:ext>
            </a:extLst>
          </p:cNvPr>
          <p:cNvSpPr txBox="1"/>
          <p:nvPr/>
        </p:nvSpPr>
        <p:spPr>
          <a:xfrm>
            <a:off x="4902024" y="2972939"/>
            <a:ext cx="2400722" cy="369332"/>
          </a:xfrm>
          <a:prstGeom prst="rect">
            <a:avLst/>
          </a:prstGeom>
          <a:noFill/>
        </p:spPr>
        <p:txBody>
          <a:bodyPr wrap="none" rtlCol="0">
            <a:spAutoFit/>
          </a:bodyPr>
          <a:lstStyle/>
          <a:p>
            <a:r>
              <a:rPr kumimoji="1" lang="en-US" altLang="ja-JP" dirty="0"/>
              <a:t>KEYENCE KV-7500 (PLC)</a:t>
            </a:r>
            <a:endParaRPr kumimoji="1" lang="ja-JP" altLang="en-US" dirty="0"/>
          </a:p>
        </p:txBody>
      </p:sp>
      <p:sp>
        <p:nvSpPr>
          <p:cNvPr id="78" name="テキスト ボックス 77">
            <a:extLst>
              <a:ext uri="{FF2B5EF4-FFF2-40B4-BE49-F238E27FC236}">
                <a16:creationId xmlns:a16="http://schemas.microsoft.com/office/drawing/2014/main" id="{7004A7BA-07F9-49AB-AC1A-C04887D18232}"/>
              </a:ext>
            </a:extLst>
          </p:cNvPr>
          <p:cNvSpPr txBox="1"/>
          <p:nvPr/>
        </p:nvSpPr>
        <p:spPr>
          <a:xfrm>
            <a:off x="5005284" y="303015"/>
            <a:ext cx="2403800" cy="400110"/>
          </a:xfrm>
          <a:prstGeom prst="rect">
            <a:avLst/>
          </a:prstGeom>
          <a:noFill/>
        </p:spPr>
        <p:txBody>
          <a:bodyPr wrap="none" rtlCol="0">
            <a:spAutoFit/>
          </a:bodyPr>
          <a:lstStyle/>
          <a:p>
            <a:r>
              <a:rPr kumimoji="1" lang="en-US" altLang="ja-JP" sz="2000" u="sng" dirty="0"/>
              <a:t>System Configuration</a:t>
            </a:r>
            <a:endParaRPr kumimoji="1" lang="ja-JP" altLang="en-US" sz="2000" u="sng" dirty="0"/>
          </a:p>
        </p:txBody>
      </p:sp>
      <p:sp>
        <p:nvSpPr>
          <p:cNvPr id="79" name="テキスト ボックス 78">
            <a:extLst>
              <a:ext uri="{FF2B5EF4-FFF2-40B4-BE49-F238E27FC236}">
                <a16:creationId xmlns:a16="http://schemas.microsoft.com/office/drawing/2014/main" id="{71FC33BD-7612-4080-8578-70BF7B6CE0D2}"/>
              </a:ext>
            </a:extLst>
          </p:cNvPr>
          <p:cNvSpPr txBox="1"/>
          <p:nvPr/>
        </p:nvSpPr>
        <p:spPr>
          <a:xfrm>
            <a:off x="7419429" y="2360162"/>
            <a:ext cx="1760225" cy="369332"/>
          </a:xfrm>
          <a:prstGeom prst="rect">
            <a:avLst/>
          </a:prstGeom>
          <a:noFill/>
        </p:spPr>
        <p:txBody>
          <a:bodyPr wrap="none" rtlCol="0">
            <a:spAutoFit/>
          </a:bodyPr>
          <a:lstStyle/>
          <a:p>
            <a:r>
              <a:rPr kumimoji="1" lang="en-US" altLang="ja-JP" b="1" dirty="0">
                <a:solidFill>
                  <a:srgbClr val="FF0000"/>
                </a:solidFill>
              </a:rPr>
              <a:t>Ethernet/IP</a:t>
            </a:r>
            <a:r>
              <a:rPr kumimoji="1" lang="ja-JP" altLang="en-US" b="1" dirty="0">
                <a:solidFill>
                  <a:srgbClr val="FF0000"/>
                </a:solidFill>
              </a:rPr>
              <a:t>通信</a:t>
            </a:r>
          </a:p>
        </p:txBody>
      </p:sp>
    </p:spTree>
    <p:extLst>
      <p:ext uri="{BB962C8B-B14F-4D97-AF65-F5344CB8AC3E}">
        <p14:creationId xmlns:p14="http://schemas.microsoft.com/office/powerpoint/2010/main" val="537556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四角形: 角を丸くする 39">
            <a:extLst>
              <a:ext uri="{FF2B5EF4-FFF2-40B4-BE49-F238E27FC236}">
                <a16:creationId xmlns:a16="http://schemas.microsoft.com/office/drawing/2014/main" id="{F0FF6129-1406-4913-A404-C504ECAADA55}"/>
              </a:ext>
            </a:extLst>
          </p:cNvPr>
          <p:cNvSpPr/>
          <p:nvPr/>
        </p:nvSpPr>
        <p:spPr>
          <a:xfrm>
            <a:off x="4811090" y="4198243"/>
            <a:ext cx="7274789" cy="2471524"/>
          </a:xfrm>
          <a:prstGeom prst="roundRect">
            <a:avLst/>
          </a:prstGeom>
          <a:solidFill>
            <a:srgbClr val="E0CA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E662FB44-E226-42C8-B3C3-90B511022C09}"/>
              </a:ext>
            </a:extLst>
          </p:cNvPr>
          <p:cNvSpPr/>
          <p:nvPr/>
        </p:nvSpPr>
        <p:spPr>
          <a:xfrm>
            <a:off x="8472882" y="577385"/>
            <a:ext cx="3596982" cy="321301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40BA0251-2344-4EB7-868E-C7D911F0BA08}"/>
              </a:ext>
            </a:extLst>
          </p:cNvPr>
          <p:cNvSpPr/>
          <p:nvPr/>
        </p:nvSpPr>
        <p:spPr>
          <a:xfrm>
            <a:off x="4794475" y="976049"/>
            <a:ext cx="3214022" cy="253265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4" y="487681"/>
            <a:ext cx="3690791" cy="1132114"/>
          </a:xfrm>
        </p:spPr>
        <p:txBody>
          <a:bodyPr>
            <a:noAutofit/>
          </a:bodyPr>
          <a:lstStyle/>
          <a:p>
            <a:r>
              <a:rPr kumimoji="1" lang="en-US" altLang="ja-JP" sz="2400" dirty="0"/>
              <a:t>Ethernet/IP</a:t>
            </a:r>
            <a:r>
              <a:rPr kumimoji="1" lang="ja-JP" altLang="en-US" sz="2400" dirty="0"/>
              <a:t>通信</a:t>
            </a:r>
            <a:br>
              <a:rPr kumimoji="1" lang="en-US" altLang="ja-JP" sz="2400" dirty="0"/>
            </a:br>
            <a:endParaRPr kumimoji="1" lang="ja-JP" altLang="en-US" sz="2400" dirty="0"/>
          </a:p>
        </p:txBody>
      </p:sp>
      <p:sp>
        <p:nvSpPr>
          <p:cNvPr id="4" name="テキスト プレースホルダー 3">
            <a:extLst>
              <a:ext uri="{FF2B5EF4-FFF2-40B4-BE49-F238E27FC236}">
                <a16:creationId xmlns:a16="http://schemas.microsoft.com/office/drawing/2014/main" id="{C5A798C0-642A-4F64-9700-2431929C4B61}"/>
              </a:ext>
            </a:extLst>
          </p:cNvPr>
          <p:cNvSpPr>
            <a:spLocks noGrp="1"/>
          </p:cNvSpPr>
          <p:nvPr>
            <p:ph type="body" sz="half" idx="2"/>
          </p:nvPr>
        </p:nvSpPr>
        <p:spPr>
          <a:xfrm>
            <a:off x="643465" y="1871650"/>
            <a:ext cx="3761165" cy="4235905"/>
          </a:xfrm>
        </p:spPr>
        <p:txBody>
          <a:bodyPr/>
          <a:lstStyle/>
          <a:p>
            <a:r>
              <a:rPr kumimoji="1" lang="en-US" altLang="ja-JP" dirty="0"/>
              <a:t>Ethernet/IP</a:t>
            </a:r>
            <a:r>
              <a:rPr kumimoji="1" lang="ja-JP" altLang="en-US" dirty="0"/>
              <a:t>通信は</a:t>
            </a:r>
            <a:r>
              <a:rPr kumimoji="1" lang="en-US" altLang="ja-JP" dirty="0"/>
              <a:t>PLC</a:t>
            </a:r>
            <a:r>
              <a:rPr kumimoji="1" lang="ja-JP" altLang="en-US" dirty="0"/>
              <a:t>側と</a:t>
            </a:r>
            <a:r>
              <a:rPr kumimoji="1" lang="en-US" altLang="ja-JP" dirty="0"/>
              <a:t>PC</a:t>
            </a:r>
            <a:r>
              <a:rPr kumimoji="1" lang="ja-JP" altLang="en-US" dirty="0"/>
              <a:t>側の</a:t>
            </a:r>
            <a:br>
              <a:rPr kumimoji="1" lang="en-US" altLang="ja-JP" dirty="0"/>
            </a:br>
            <a:r>
              <a:rPr kumimoji="1" lang="ja-JP" altLang="en-US" dirty="0"/>
              <a:t>それぞれが</a:t>
            </a:r>
            <a:endParaRPr kumimoji="1" lang="en-US" altLang="ja-JP" dirty="0"/>
          </a:p>
          <a:p>
            <a:pPr marL="285750" indent="-285750">
              <a:buFont typeface="Wingdings" panose="05000000000000000000" pitchFamily="2" charset="2"/>
              <a:buChar char="l"/>
            </a:pPr>
            <a:r>
              <a:rPr kumimoji="1" lang="ja-JP" altLang="en-US" dirty="0"/>
              <a:t>自分の持つ情報を頼りに相手の機器を探す</a:t>
            </a:r>
            <a:endParaRPr kumimoji="1" lang="en-US" altLang="ja-JP" dirty="0"/>
          </a:p>
          <a:p>
            <a:pPr marL="742950" lvl="1" indent="-285750">
              <a:buFont typeface="Wingdings" panose="05000000000000000000" pitchFamily="2" charset="2"/>
              <a:buChar char="Ø"/>
            </a:pPr>
            <a:r>
              <a:rPr kumimoji="1" lang="en-US" altLang="ja-JP" sz="1600" dirty="0">
                <a:solidFill>
                  <a:schemeClr val="bg1"/>
                </a:solidFill>
              </a:rPr>
              <a:t>PLC</a:t>
            </a:r>
            <a:r>
              <a:rPr kumimoji="1" lang="ja-JP" altLang="en-US" sz="1600" dirty="0">
                <a:solidFill>
                  <a:schemeClr val="bg1"/>
                </a:solidFill>
              </a:rPr>
              <a:t>は</a:t>
            </a:r>
            <a:r>
              <a:rPr kumimoji="1" lang="en-US" altLang="ja-JP" sz="1600" dirty="0">
                <a:solidFill>
                  <a:schemeClr val="accent2">
                    <a:lumMod val="60000"/>
                    <a:lumOff val="40000"/>
                  </a:schemeClr>
                </a:solidFill>
              </a:rPr>
              <a:t>EDS</a:t>
            </a:r>
            <a:r>
              <a:rPr kumimoji="1" lang="ja-JP" altLang="en-US" sz="1600" dirty="0">
                <a:solidFill>
                  <a:schemeClr val="accent2">
                    <a:lumMod val="60000"/>
                    <a:lumOff val="40000"/>
                  </a:schemeClr>
                </a:solidFill>
              </a:rPr>
              <a:t>ファイル</a:t>
            </a:r>
            <a:r>
              <a:rPr kumimoji="1" lang="ja-JP" altLang="en-US" sz="1600" dirty="0">
                <a:solidFill>
                  <a:schemeClr val="bg1"/>
                </a:solidFill>
              </a:rPr>
              <a:t>を頼りに探す</a:t>
            </a:r>
            <a:endParaRPr kumimoji="1" lang="en-US" altLang="ja-JP" sz="1600" dirty="0">
              <a:solidFill>
                <a:schemeClr val="bg1"/>
              </a:solidFill>
            </a:endParaRPr>
          </a:p>
          <a:p>
            <a:pPr marL="742950" lvl="1" indent="-285750">
              <a:buFont typeface="Wingdings" panose="05000000000000000000" pitchFamily="2" charset="2"/>
              <a:buChar char="Ø"/>
            </a:pPr>
            <a:r>
              <a:rPr kumimoji="1" lang="en-US" altLang="ja-JP" sz="1600" dirty="0">
                <a:solidFill>
                  <a:schemeClr val="bg1"/>
                </a:solidFill>
              </a:rPr>
              <a:t>PC</a:t>
            </a:r>
            <a:r>
              <a:rPr kumimoji="1" lang="ja-JP" altLang="en-US" sz="1600" dirty="0">
                <a:solidFill>
                  <a:schemeClr val="bg1"/>
                </a:solidFill>
              </a:rPr>
              <a:t>は通信に用いる</a:t>
            </a:r>
            <a:br>
              <a:rPr kumimoji="1" lang="en-US" altLang="ja-JP" sz="1600" dirty="0">
                <a:solidFill>
                  <a:schemeClr val="bg1"/>
                </a:solidFill>
              </a:rPr>
            </a:br>
            <a:r>
              <a:rPr kumimoji="1" lang="ja-JP" altLang="en-US" sz="1600" dirty="0">
                <a:solidFill>
                  <a:srgbClr val="FFC000"/>
                </a:solidFill>
              </a:rPr>
              <a:t>プログラムに記載された</a:t>
            </a:r>
            <a:br>
              <a:rPr kumimoji="1" lang="en-US" altLang="ja-JP" sz="1600" dirty="0">
                <a:solidFill>
                  <a:srgbClr val="FFC000"/>
                </a:solidFill>
              </a:rPr>
            </a:br>
            <a:r>
              <a:rPr kumimoji="1" lang="ja-JP" altLang="en-US" sz="1600" dirty="0">
                <a:solidFill>
                  <a:srgbClr val="FFC000"/>
                </a:solidFill>
              </a:rPr>
              <a:t>情報</a:t>
            </a:r>
            <a:r>
              <a:rPr kumimoji="1" lang="ja-JP" altLang="en-US" sz="1600" dirty="0">
                <a:solidFill>
                  <a:schemeClr val="bg1"/>
                </a:solidFill>
              </a:rPr>
              <a:t>を頼りに探す</a:t>
            </a:r>
            <a:endParaRPr kumimoji="1" lang="en-US" altLang="ja-JP" sz="1800" dirty="0">
              <a:solidFill>
                <a:schemeClr val="bg1"/>
              </a:solidFill>
            </a:endParaRPr>
          </a:p>
          <a:p>
            <a:pPr marL="285750" indent="-285750">
              <a:buFont typeface="Wingdings" panose="05000000000000000000" pitchFamily="2" charset="2"/>
              <a:buChar char="l"/>
            </a:pPr>
            <a:r>
              <a:rPr kumimoji="1" lang="ja-JP" altLang="en-US" dirty="0"/>
              <a:t>情報が一致する相手と通信を行う</a:t>
            </a:r>
            <a:endParaRPr kumimoji="1" lang="en-US" altLang="ja-JP" dirty="0"/>
          </a:p>
          <a:p>
            <a:r>
              <a:rPr kumimoji="1" lang="ja-JP" altLang="en-US" dirty="0"/>
              <a:t>の手順を踏んで行われる。</a:t>
            </a:r>
            <a:endParaRPr kumimoji="1" lang="en-US" altLang="ja-JP" dirty="0"/>
          </a:p>
        </p:txBody>
      </p:sp>
      <p:pic>
        <p:nvPicPr>
          <p:cNvPr id="3" name="Picture 4" descr="ãkeyence kv-7500ãã®ç»åæ¤ç´¢çµæ">
            <a:extLst>
              <a:ext uri="{FF2B5EF4-FFF2-40B4-BE49-F238E27FC236}">
                <a16:creationId xmlns:a16="http://schemas.microsoft.com/office/drawing/2014/main" id="{2106E6EB-B8A6-4902-B5FC-863CC16FE6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500" l="0" r="100000">
                        <a14:foregroundMark x1="30500" y1="68500" x2="51000" y2="95000"/>
                        <a14:foregroundMark x1="51000" y1="95000" x2="51000" y2="91500"/>
                      </a14:backgroundRemoval>
                    </a14:imgEffect>
                  </a14:imgLayer>
                </a14:imgProps>
              </a:ext>
              <a:ext uri="{28A0092B-C50C-407E-A947-70E740481C1C}">
                <a14:useLocalDpi xmlns:a14="http://schemas.microsoft.com/office/drawing/2010/main" val="0"/>
              </a:ext>
            </a:extLst>
          </a:blip>
          <a:srcRect/>
          <a:stretch>
            <a:fillRect/>
          </a:stretch>
        </p:blipFill>
        <p:spPr bwMode="auto">
          <a:xfrm>
            <a:off x="5127076" y="1710858"/>
            <a:ext cx="1325016" cy="132501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94184DE-C339-43DC-82DB-58A502F71CCB}"/>
              </a:ext>
            </a:extLst>
          </p:cNvPr>
          <p:cNvSpPr txBox="1"/>
          <p:nvPr/>
        </p:nvSpPr>
        <p:spPr>
          <a:xfrm>
            <a:off x="5005284" y="303015"/>
            <a:ext cx="2403800" cy="400110"/>
          </a:xfrm>
          <a:prstGeom prst="rect">
            <a:avLst/>
          </a:prstGeom>
          <a:noFill/>
        </p:spPr>
        <p:txBody>
          <a:bodyPr wrap="none" rtlCol="0">
            <a:spAutoFit/>
          </a:bodyPr>
          <a:lstStyle/>
          <a:p>
            <a:r>
              <a:rPr kumimoji="1" lang="en-US" altLang="ja-JP" sz="2000" u="sng" dirty="0"/>
              <a:t>System Configuration</a:t>
            </a:r>
            <a:endParaRPr kumimoji="1" lang="ja-JP" altLang="en-US" sz="2000" u="sng" dirty="0"/>
          </a:p>
        </p:txBody>
      </p:sp>
      <p:cxnSp>
        <p:nvCxnSpPr>
          <p:cNvPr id="7" name="直線矢印コネクタ 6">
            <a:extLst>
              <a:ext uri="{FF2B5EF4-FFF2-40B4-BE49-F238E27FC236}">
                <a16:creationId xmlns:a16="http://schemas.microsoft.com/office/drawing/2014/main" id="{436634D8-69B0-47A7-805F-E2C428AC6BA8}"/>
              </a:ext>
            </a:extLst>
          </p:cNvPr>
          <p:cNvCxnSpPr>
            <a:cxnSpLocks/>
          </p:cNvCxnSpPr>
          <p:nvPr/>
        </p:nvCxnSpPr>
        <p:spPr>
          <a:xfrm>
            <a:off x="7550621" y="3419799"/>
            <a:ext cx="1519127" cy="1196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D2C6D99-9ED6-4706-8D22-3D160BB92BF8}"/>
              </a:ext>
            </a:extLst>
          </p:cNvPr>
          <p:cNvCxnSpPr>
            <a:cxnSpLocks/>
          </p:cNvCxnSpPr>
          <p:nvPr/>
        </p:nvCxnSpPr>
        <p:spPr>
          <a:xfrm flipH="1" flipV="1">
            <a:off x="7608629" y="3315985"/>
            <a:ext cx="1519127" cy="1163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288EAD88-32D3-4D22-B1A1-C1BE5A208BAB}"/>
              </a:ext>
            </a:extLst>
          </p:cNvPr>
          <p:cNvCxnSpPr>
            <a:cxnSpLocks/>
          </p:cNvCxnSpPr>
          <p:nvPr/>
        </p:nvCxnSpPr>
        <p:spPr>
          <a:xfrm>
            <a:off x="7302746" y="2333906"/>
            <a:ext cx="20241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45DE016-748B-4288-ADA0-E84CC0F98E94}"/>
              </a:ext>
            </a:extLst>
          </p:cNvPr>
          <p:cNvCxnSpPr>
            <a:cxnSpLocks/>
          </p:cNvCxnSpPr>
          <p:nvPr/>
        </p:nvCxnSpPr>
        <p:spPr>
          <a:xfrm flipH="1">
            <a:off x="7302746" y="2215636"/>
            <a:ext cx="20241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ãcooler master case whiteãã®ç»åæ¤ç´¢çµæ">
            <a:extLst>
              <a:ext uri="{FF2B5EF4-FFF2-40B4-BE49-F238E27FC236}">
                <a16:creationId xmlns:a16="http://schemas.microsoft.com/office/drawing/2014/main" id="{367E4404-BC4B-4513-A3A6-2EDEF4F92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67" b="100000" l="359" r="98924">
                        <a14:foregroundMark x1="12915" y1="46733" x2="13543" y2="82400"/>
                        <a14:foregroundMark x1="13722" y1="16867" x2="13722" y2="16867"/>
                        <a14:foregroundMark x1="10762" y1="24600" x2="10762" y2="24600"/>
                        <a14:foregroundMark x1="11031" y1="22600" x2="11031" y2="32867"/>
                        <a14:foregroundMark x1="10493" y1="16733" x2="11031" y2="68600"/>
                      </a14:backgroundRemoval>
                    </a14:imgEffect>
                  </a14:imgLayer>
                </a14:imgProps>
              </a:ext>
              <a:ext uri="{28A0092B-C50C-407E-A947-70E740481C1C}">
                <a14:useLocalDpi xmlns:a14="http://schemas.microsoft.com/office/drawing/2010/main" val="0"/>
              </a:ext>
            </a:extLst>
          </a:blip>
          <a:srcRect/>
          <a:stretch>
            <a:fillRect/>
          </a:stretch>
        </p:blipFill>
        <p:spPr bwMode="auto">
          <a:xfrm>
            <a:off x="9793901" y="617532"/>
            <a:ext cx="1112648" cy="1496929"/>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71ABD612-962A-42BF-95CD-DA5D73C4F8CA}"/>
              </a:ext>
            </a:extLst>
          </p:cNvPr>
          <p:cNvSpPr txBox="1"/>
          <p:nvPr/>
        </p:nvSpPr>
        <p:spPr>
          <a:xfrm>
            <a:off x="10837011" y="1064527"/>
            <a:ext cx="1248868" cy="646331"/>
          </a:xfrm>
          <a:prstGeom prst="rect">
            <a:avLst/>
          </a:prstGeom>
          <a:noFill/>
        </p:spPr>
        <p:txBody>
          <a:bodyPr wrap="none" rtlCol="0">
            <a:spAutoFit/>
          </a:bodyPr>
          <a:lstStyle/>
          <a:p>
            <a:r>
              <a:rPr kumimoji="1" lang="en-US" altLang="ja-JP" dirty="0"/>
              <a:t>Desktop PC</a:t>
            </a:r>
          </a:p>
          <a:p>
            <a:r>
              <a:rPr kumimoji="1" lang="en-US" altLang="ja-JP" dirty="0"/>
              <a:t>- Ubuntu -</a:t>
            </a:r>
            <a:endParaRPr kumimoji="1" lang="ja-JP" altLang="en-US" dirty="0"/>
          </a:p>
        </p:txBody>
      </p:sp>
      <p:pic>
        <p:nvPicPr>
          <p:cNvPr id="1032" name="Picture 8" descr="ãdenso vs 087ãã®ç»åæ¤ç´¢çµæ">
            <a:extLst>
              <a:ext uri="{FF2B5EF4-FFF2-40B4-BE49-F238E27FC236}">
                <a16:creationId xmlns:a16="http://schemas.microsoft.com/office/drawing/2014/main" id="{C68A13CB-2CC1-48AF-8D63-B8B6CB590CF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980" b="89941" l="9937" r="92956"/>
                    </a14:imgEffect>
                  </a14:imgLayer>
                </a14:imgProps>
              </a:ext>
              <a:ext uri="{28A0092B-C50C-407E-A947-70E740481C1C}">
                <a14:useLocalDpi xmlns:a14="http://schemas.microsoft.com/office/drawing/2010/main" val="0"/>
              </a:ext>
            </a:extLst>
          </a:blip>
          <a:srcRect/>
          <a:stretch>
            <a:fillRect/>
          </a:stretch>
        </p:blipFill>
        <p:spPr bwMode="auto">
          <a:xfrm>
            <a:off x="9127756" y="4299456"/>
            <a:ext cx="1912048" cy="2462745"/>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C8B99443-EE27-4040-A466-FCF75EF86CC1}"/>
              </a:ext>
            </a:extLst>
          </p:cNvPr>
          <p:cNvSpPr txBox="1"/>
          <p:nvPr/>
        </p:nvSpPr>
        <p:spPr>
          <a:xfrm>
            <a:off x="10658028" y="5867591"/>
            <a:ext cx="771621" cy="369332"/>
          </a:xfrm>
          <a:prstGeom prst="rect">
            <a:avLst/>
          </a:prstGeom>
          <a:noFill/>
        </p:spPr>
        <p:txBody>
          <a:bodyPr wrap="none" rtlCol="0">
            <a:spAutoFit/>
          </a:bodyPr>
          <a:lstStyle/>
          <a:p>
            <a:r>
              <a:rPr kumimoji="1" lang="en-US" altLang="ja-JP" dirty="0"/>
              <a:t>VS087</a:t>
            </a:r>
            <a:endParaRPr kumimoji="1" lang="ja-JP" altLang="en-US" dirty="0"/>
          </a:p>
        </p:txBody>
      </p:sp>
      <p:pic>
        <p:nvPicPr>
          <p:cNvPr id="1034" name="Picture 10" descr="IXXAT-INpact variante RJ45">
            <a:extLst>
              <a:ext uri="{FF2B5EF4-FFF2-40B4-BE49-F238E27FC236}">
                <a16:creationId xmlns:a16="http://schemas.microsoft.com/office/drawing/2014/main" id="{7017CBB4-5876-43FA-9F32-DF71A7843F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6036" y="2349236"/>
            <a:ext cx="1166427" cy="1246619"/>
          </a:xfrm>
          <a:prstGeom prst="rect">
            <a:avLst/>
          </a:prstGeom>
          <a:noFill/>
          <a:extLst>
            <a:ext uri="{909E8E84-426E-40DD-AFC4-6F175D3DCCD1}">
              <a14:hiddenFill xmlns:a14="http://schemas.microsoft.com/office/drawing/2010/main">
                <a:solidFill>
                  <a:srgbClr val="FFFFFF"/>
                </a:solidFill>
              </a14:hiddenFill>
            </a:ext>
          </a:extLst>
        </p:spPr>
      </p:pic>
      <p:sp>
        <p:nvSpPr>
          <p:cNvPr id="35" name="テキスト ボックス 34">
            <a:extLst>
              <a:ext uri="{FF2B5EF4-FFF2-40B4-BE49-F238E27FC236}">
                <a16:creationId xmlns:a16="http://schemas.microsoft.com/office/drawing/2014/main" id="{A5181F32-1A6A-4665-A344-62D408CE5FD9}"/>
              </a:ext>
            </a:extLst>
          </p:cNvPr>
          <p:cNvSpPr txBox="1"/>
          <p:nvPr/>
        </p:nvSpPr>
        <p:spPr>
          <a:xfrm>
            <a:off x="9373574" y="3042859"/>
            <a:ext cx="1284454" cy="646331"/>
          </a:xfrm>
          <a:prstGeom prst="rect">
            <a:avLst/>
          </a:prstGeom>
          <a:noFill/>
        </p:spPr>
        <p:txBody>
          <a:bodyPr wrap="none" rtlCol="0">
            <a:spAutoFit/>
          </a:bodyPr>
          <a:lstStyle/>
          <a:p>
            <a:r>
              <a:rPr lang="en-US" altLang="ja-JP" dirty="0" err="1"/>
              <a:t>i</a:t>
            </a:r>
            <a:r>
              <a:rPr kumimoji="1" lang="en-US" altLang="ja-JP" dirty="0" err="1"/>
              <a:t>xxat</a:t>
            </a:r>
            <a:r>
              <a:rPr kumimoji="1" lang="en-US" altLang="ja-JP" dirty="0"/>
              <a:t> </a:t>
            </a:r>
            <a:r>
              <a:rPr kumimoji="1" lang="en-US" altLang="ja-JP" dirty="0" err="1"/>
              <a:t>INpact</a:t>
            </a:r>
            <a:endParaRPr lang="en-US" altLang="ja-JP" dirty="0"/>
          </a:p>
          <a:p>
            <a:r>
              <a:rPr kumimoji="1" lang="en-US" altLang="ja-JP" dirty="0"/>
              <a:t>Slave </a:t>
            </a:r>
            <a:r>
              <a:rPr kumimoji="1" lang="en-US" altLang="ja-JP" dirty="0" err="1"/>
              <a:t>PCle</a:t>
            </a:r>
            <a:endParaRPr kumimoji="1" lang="ja-JP" altLang="en-US" dirty="0"/>
          </a:p>
        </p:txBody>
      </p:sp>
      <p:pic>
        <p:nvPicPr>
          <p:cNvPr id="36" name="図 35">
            <a:extLst>
              <a:ext uri="{FF2B5EF4-FFF2-40B4-BE49-F238E27FC236}">
                <a16:creationId xmlns:a16="http://schemas.microsoft.com/office/drawing/2014/main" id="{06A2BC55-5E78-4CAC-AEAE-265A4D21DF4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6519" b="83441" l="31678" r="77226">
                        <a14:foregroundMark x1="41914" y1="45719" x2="42944" y2="46607"/>
                        <a14:foregroundMark x1="43610" y1="46971" x2="46669" y2="46971"/>
                        <a14:foregroundMark x1="46941" y1="46971" x2="66293" y2="40872"/>
                        <a14:foregroundMark x1="52847" y1="23869" x2="52090" y2="41761"/>
                        <a14:foregroundMark x1="52756" y1="21729" x2="59237" y2="27666"/>
                        <a14:foregroundMark x1="57995" y1="30210" x2="64476" y2="32108"/>
                        <a14:foregroundMark x1="71532" y1="21971" x2="61054" y2="51171"/>
                        <a14:foregroundMark x1="73319" y1="17771" x2="70563" y2="32108"/>
                        <a14:foregroundMark x1="63144" y1="22496" x2="61145" y2="34653"/>
                        <a14:foregroundMark x1="59328" y1="19669" x2="59055" y2="39095"/>
                        <a14:foregroundMark x1="47244" y1="27666" x2="41611" y2="56381"/>
                        <a14:foregroundMark x1="45912" y1="26414" x2="42096" y2="41640"/>
                        <a14:foregroundMark x1="45912" y1="24394" x2="42368" y2="28958"/>
                        <a14:foregroundMark x1="41157" y1="35945" x2="39128" y2="35824"/>
                        <a14:foregroundMark x1="38674" y1="38974" x2="39703" y2="44063"/>
                        <a14:foregroundMark x1="39703" y1="34289" x2="39703" y2="34289"/>
                        <a14:foregroundMark x1="49818" y1="18174" x2="54846" y2="18174"/>
                        <a14:foregroundMark x1="62386" y1="17771" x2="72865" y2="17286"/>
                        <a14:foregroundMark x1="55239" y1="50808" x2="55239" y2="50808"/>
                        <a14:foregroundMark x1="58298" y1="48384" x2="58298" y2="48384"/>
                        <a14:foregroundMark x1="55512" y1="49394" x2="55512" y2="49394"/>
                        <a14:foregroundMark x1="50394" y1="50162" x2="61993" y2="47496"/>
                        <a14:foregroundMark x1="53331" y1="50929" x2="58086" y2="51292"/>
                        <a14:foregroundMark x1="67807" y1="37964" x2="71714" y2="42649"/>
                        <a14:foregroundMark x1="70472" y1="39620" x2="70200" y2="38207"/>
                        <a14:foregroundMark x1="58964" y1="63368" x2="45427" y2="65267"/>
                        <a14:foregroundMark x1="45033" y1="24515" x2="43247" y2="26414"/>
                        <a14:foregroundMark x1="45700" y1="24758" x2="49606" y2="22496"/>
                        <a14:foregroundMark x1="48667" y1="21204" x2="45518" y2="24273"/>
                        <a14:backgroundMark x1="34010" y1="68821" x2="40491" y2="81018"/>
                        <a14:backgroundMark x1="57238" y1="76050" x2="69534" y2="65388"/>
                      </a14:backgroundRemoval>
                    </a14:imgEffect>
                  </a14:imgLayer>
                </a14:imgProps>
              </a:ext>
              <a:ext uri="{28A0092B-C50C-407E-A947-70E740481C1C}">
                <a14:useLocalDpi xmlns:a14="http://schemas.microsoft.com/office/drawing/2010/main" val="0"/>
              </a:ext>
            </a:extLst>
          </a:blip>
          <a:srcRect l="30260" t="19037" r="20788" b="15694"/>
          <a:stretch/>
        </p:blipFill>
        <p:spPr>
          <a:xfrm>
            <a:off x="5283474" y="4806325"/>
            <a:ext cx="1863443" cy="1863443"/>
          </a:xfrm>
          <a:prstGeom prst="rect">
            <a:avLst/>
          </a:prstGeom>
        </p:spPr>
      </p:pic>
      <p:sp>
        <p:nvSpPr>
          <p:cNvPr id="39" name="正方形/長方形 38">
            <a:extLst>
              <a:ext uri="{FF2B5EF4-FFF2-40B4-BE49-F238E27FC236}">
                <a16:creationId xmlns:a16="http://schemas.microsoft.com/office/drawing/2014/main" id="{33577029-F731-43BE-A43E-7B0C3D8D3C22}"/>
              </a:ext>
            </a:extLst>
          </p:cNvPr>
          <p:cNvSpPr/>
          <p:nvPr/>
        </p:nvSpPr>
        <p:spPr>
          <a:xfrm>
            <a:off x="6439750" y="6236923"/>
            <a:ext cx="2225278" cy="369332"/>
          </a:xfrm>
          <a:prstGeom prst="rect">
            <a:avLst/>
          </a:prstGeom>
        </p:spPr>
        <p:txBody>
          <a:bodyPr wrap="square">
            <a:spAutoFit/>
          </a:bodyPr>
          <a:lstStyle/>
          <a:p>
            <a:r>
              <a:rPr lang="en-US" altLang="ja-JP" dirty="0"/>
              <a:t>End effector (gripper)</a:t>
            </a:r>
            <a:endParaRPr lang="ja-JP" altLang="en-US" dirty="0"/>
          </a:p>
        </p:txBody>
      </p:sp>
      <p:cxnSp>
        <p:nvCxnSpPr>
          <p:cNvPr id="45" name="直線矢印コネクタ 44">
            <a:extLst>
              <a:ext uri="{FF2B5EF4-FFF2-40B4-BE49-F238E27FC236}">
                <a16:creationId xmlns:a16="http://schemas.microsoft.com/office/drawing/2014/main" id="{8C611C60-2EEA-4619-ACE7-A80C6A7D42DB}"/>
              </a:ext>
            </a:extLst>
          </p:cNvPr>
          <p:cNvCxnSpPr>
            <a:cxnSpLocks/>
          </p:cNvCxnSpPr>
          <p:nvPr/>
        </p:nvCxnSpPr>
        <p:spPr>
          <a:xfrm>
            <a:off x="5996179" y="3369714"/>
            <a:ext cx="0" cy="1163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1C7A5EC-DE47-4A94-A58C-E97CDF341D6D}"/>
              </a:ext>
            </a:extLst>
          </p:cNvPr>
          <p:cNvCxnSpPr>
            <a:cxnSpLocks/>
          </p:cNvCxnSpPr>
          <p:nvPr/>
        </p:nvCxnSpPr>
        <p:spPr>
          <a:xfrm flipV="1">
            <a:off x="6133162" y="3369714"/>
            <a:ext cx="0" cy="1163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2DDC0FBE-BB71-482C-97F8-7A13BDD8EFB2}"/>
              </a:ext>
            </a:extLst>
          </p:cNvPr>
          <p:cNvSpPr txBox="1"/>
          <p:nvPr/>
        </p:nvSpPr>
        <p:spPr>
          <a:xfrm>
            <a:off x="4902024" y="2972939"/>
            <a:ext cx="2400722" cy="369332"/>
          </a:xfrm>
          <a:prstGeom prst="rect">
            <a:avLst/>
          </a:prstGeom>
          <a:noFill/>
        </p:spPr>
        <p:txBody>
          <a:bodyPr wrap="none" rtlCol="0">
            <a:spAutoFit/>
          </a:bodyPr>
          <a:lstStyle/>
          <a:p>
            <a:r>
              <a:rPr kumimoji="1" lang="en-US" altLang="ja-JP" dirty="0"/>
              <a:t>KEYENCE KV-7500 (PLC)</a:t>
            </a:r>
            <a:endParaRPr kumimoji="1" lang="ja-JP" altLang="en-US" dirty="0"/>
          </a:p>
        </p:txBody>
      </p:sp>
      <p:sp>
        <p:nvSpPr>
          <p:cNvPr id="17" name="テキスト ボックス 16">
            <a:extLst>
              <a:ext uri="{FF2B5EF4-FFF2-40B4-BE49-F238E27FC236}">
                <a16:creationId xmlns:a16="http://schemas.microsoft.com/office/drawing/2014/main" id="{A22AFBCB-8EDD-4C77-8F61-614DC33B45FD}"/>
              </a:ext>
            </a:extLst>
          </p:cNvPr>
          <p:cNvSpPr txBox="1"/>
          <p:nvPr/>
        </p:nvSpPr>
        <p:spPr>
          <a:xfrm>
            <a:off x="6462519" y="1133207"/>
            <a:ext cx="652337" cy="682238"/>
          </a:xfrm>
          <a:prstGeom prst="rect">
            <a:avLst/>
          </a:prstGeom>
          <a:solidFill>
            <a:schemeClr val="accent2"/>
          </a:solidFill>
          <a:ln>
            <a:solidFill>
              <a:schemeClr val="tx1"/>
            </a:solidFill>
          </a:ln>
        </p:spPr>
        <p:txBody>
          <a:bodyPr wrap="square" rtlCol="0">
            <a:spAutoFit/>
          </a:bodyPr>
          <a:lstStyle/>
          <a:p>
            <a:pPr>
              <a:lnSpc>
                <a:spcPts val="1500"/>
              </a:lnSpc>
            </a:pPr>
            <a:r>
              <a:rPr kumimoji="1" lang="en-US" altLang="ja-JP" dirty="0"/>
              <a:t>------</a:t>
            </a:r>
          </a:p>
          <a:p>
            <a:pPr>
              <a:lnSpc>
                <a:spcPts val="1500"/>
              </a:lnSpc>
            </a:pPr>
            <a:r>
              <a:rPr lang="en-US" altLang="ja-JP" dirty="0"/>
              <a:t>------</a:t>
            </a:r>
          </a:p>
          <a:p>
            <a:pPr>
              <a:lnSpc>
                <a:spcPts val="1500"/>
              </a:lnSpc>
            </a:pPr>
            <a:r>
              <a:rPr lang="en-US" altLang="ja-JP" dirty="0"/>
              <a:t>------</a:t>
            </a:r>
          </a:p>
        </p:txBody>
      </p:sp>
      <p:sp>
        <p:nvSpPr>
          <p:cNvPr id="31" name="テキスト ボックス 30">
            <a:extLst>
              <a:ext uri="{FF2B5EF4-FFF2-40B4-BE49-F238E27FC236}">
                <a16:creationId xmlns:a16="http://schemas.microsoft.com/office/drawing/2014/main" id="{EC6CD01F-80CC-4A3D-A849-8EF9C7B2349E}"/>
              </a:ext>
            </a:extLst>
          </p:cNvPr>
          <p:cNvSpPr txBox="1"/>
          <p:nvPr/>
        </p:nvSpPr>
        <p:spPr>
          <a:xfrm>
            <a:off x="9022197" y="820989"/>
            <a:ext cx="652337" cy="1066959"/>
          </a:xfrm>
          <a:prstGeom prst="rect">
            <a:avLst/>
          </a:prstGeom>
          <a:solidFill>
            <a:srgbClr val="FFC000"/>
          </a:solidFill>
          <a:ln>
            <a:solidFill>
              <a:schemeClr val="tx1"/>
            </a:solidFill>
          </a:ln>
        </p:spPr>
        <p:txBody>
          <a:bodyPr wrap="square" rtlCol="0">
            <a:spAutoFit/>
          </a:bodyPr>
          <a:lstStyle/>
          <a:p>
            <a:pPr algn="ctr">
              <a:lnSpc>
                <a:spcPts val="1500"/>
              </a:lnSpc>
            </a:pPr>
            <a:r>
              <a:rPr kumimoji="1" lang="en-US" altLang="ja-JP" dirty="0"/>
              <a:t>------</a:t>
            </a:r>
          </a:p>
          <a:p>
            <a:pPr algn="ctr">
              <a:lnSpc>
                <a:spcPts val="1500"/>
              </a:lnSpc>
            </a:pPr>
            <a:r>
              <a:rPr lang="en-US" altLang="ja-JP" dirty="0"/>
              <a:t>------</a:t>
            </a:r>
          </a:p>
          <a:p>
            <a:pPr algn="ctr">
              <a:lnSpc>
                <a:spcPts val="1500"/>
              </a:lnSpc>
            </a:pPr>
            <a:r>
              <a:rPr lang="en-US" altLang="ja-JP" dirty="0"/>
              <a:t>------</a:t>
            </a:r>
          </a:p>
          <a:p>
            <a:pPr algn="ctr">
              <a:lnSpc>
                <a:spcPts val="1500"/>
              </a:lnSpc>
            </a:pPr>
            <a:r>
              <a:rPr lang="en-US" altLang="ja-JP" dirty="0"/>
              <a:t>------</a:t>
            </a:r>
          </a:p>
          <a:p>
            <a:pPr algn="ctr">
              <a:lnSpc>
                <a:spcPts val="1500"/>
              </a:lnSpc>
            </a:pPr>
            <a:r>
              <a:rPr lang="en-US" altLang="ja-JP" dirty="0"/>
              <a:t>------</a:t>
            </a:r>
          </a:p>
        </p:txBody>
      </p:sp>
      <p:sp>
        <p:nvSpPr>
          <p:cNvPr id="32" name="テキスト ボックス 31">
            <a:extLst>
              <a:ext uri="{FF2B5EF4-FFF2-40B4-BE49-F238E27FC236}">
                <a16:creationId xmlns:a16="http://schemas.microsoft.com/office/drawing/2014/main" id="{8EC5852A-0008-4F68-9172-513B5BF21078}"/>
              </a:ext>
            </a:extLst>
          </p:cNvPr>
          <p:cNvSpPr txBox="1"/>
          <p:nvPr/>
        </p:nvSpPr>
        <p:spPr>
          <a:xfrm>
            <a:off x="6538387" y="1205710"/>
            <a:ext cx="652337" cy="682238"/>
          </a:xfrm>
          <a:prstGeom prst="rect">
            <a:avLst/>
          </a:prstGeom>
          <a:solidFill>
            <a:schemeClr val="accent2"/>
          </a:solidFill>
          <a:ln>
            <a:solidFill>
              <a:schemeClr val="tx1"/>
            </a:solidFill>
          </a:ln>
        </p:spPr>
        <p:txBody>
          <a:bodyPr wrap="square" rtlCol="0">
            <a:spAutoFit/>
          </a:bodyPr>
          <a:lstStyle/>
          <a:p>
            <a:pPr>
              <a:lnSpc>
                <a:spcPts val="1500"/>
              </a:lnSpc>
            </a:pPr>
            <a:r>
              <a:rPr kumimoji="1" lang="en-US" altLang="ja-JP" dirty="0"/>
              <a:t>------</a:t>
            </a:r>
          </a:p>
          <a:p>
            <a:pPr>
              <a:lnSpc>
                <a:spcPts val="1500"/>
              </a:lnSpc>
            </a:pPr>
            <a:r>
              <a:rPr lang="en-US" altLang="ja-JP" dirty="0"/>
              <a:t>------</a:t>
            </a:r>
          </a:p>
          <a:p>
            <a:pPr>
              <a:lnSpc>
                <a:spcPts val="1500"/>
              </a:lnSpc>
            </a:pPr>
            <a:r>
              <a:rPr lang="en-US" altLang="ja-JP" dirty="0"/>
              <a:t>------</a:t>
            </a:r>
          </a:p>
        </p:txBody>
      </p:sp>
      <p:sp>
        <p:nvSpPr>
          <p:cNvPr id="33" name="テキスト ボックス 32">
            <a:extLst>
              <a:ext uri="{FF2B5EF4-FFF2-40B4-BE49-F238E27FC236}">
                <a16:creationId xmlns:a16="http://schemas.microsoft.com/office/drawing/2014/main" id="{864A65D7-0A0D-40BE-ADEE-6C756BD90607}"/>
              </a:ext>
            </a:extLst>
          </p:cNvPr>
          <p:cNvSpPr txBox="1"/>
          <p:nvPr/>
        </p:nvSpPr>
        <p:spPr>
          <a:xfrm>
            <a:off x="6611490" y="1291040"/>
            <a:ext cx="652337" cy="682238"/>
          </a:xfrm>
          <a:prstGeom prst="rect">
            <a:avLst/>
          </a:prstGeom>
          <a:solidFill>
            <a:schemeClr val="accent2"/>
          </a:solidFill>
          <a:ln>
            <a:solidFill>
              <a:schemeClr val="tx1"/>
            </a:solidFill>
          </a:ln>
        </p:spPr>
        <p:txBody>
          <a:bodyPr wrap="square" rtlCol="0">
            <a:spAutoFit/>
          </a:bodyPr>
          <a:lstStyle/>
          <a:p>
            <a:pPr>
              <a:lnSpc>
                <a:spcPts val="1500"/>
              </a:lnSpc>
            </a:pPr>
            <a:r>
              <a:rPr kumimoji="1" lang="en-US" altLang="ja-JP" dirty="0"/>
              <a:t>------</a:t>
            </a:r>
          </a:p>
          <a:p>
            <a:pPr>
              <a:lnSpc>
                <a:spcPts val="1500"/>
              </a:lnSpc>
            </a:pPr>
            <a:r>
              <a:rPr lang="en-US" altLang="ja-JP" dirty="0"/>
              <a:t>------</a:t>
            </a:r>
          </a:p>
          <a:p>
            <a:pPr>
              <a:lnSpc>
                <a:spcPts val="1500"/>
              </a:lnSpc>
            </a:pPr>
            <a:r>
              <a:rPr lang="en-US" altLang="ja-JP" dirty="0"/>
              <a:t>------</a:t>
            </a:r>
          </a:p>
        </p:txBody>
      </p:sp>
      <p:sp>
        <p:nvSpPr>
          <p:cNvPr id="18" name="テキスト ボックス 17">
            <a:extLst>
              <a:ext uri="{FF2B5EF4-FFF2-40B4-BE49-F238E27FC236}">
                <a16:creationId xmlns:a16="http://schemas.microsoft.com/office/drawing/2014/main" id="{8C38DB63-BC7A-4999-B0FB-DF32E80E8745}"/>
              </a:ext>
            </a:extLst>
          </p:cNvPr>
          <p:cNvSpPr txBox="1"/>
          <p:nvPr/>
        </p:nvSpPr>
        <p:spPr>
          <a:xfrm>
            <a:off x="8940240" y="1896108"/>
            <a:ext cx="816249" cy="261610"/>
          </a:xfrm>
          <a:prstGeom prst="rect">
            <a:avLst/>
          </a:prstGeom>
          <a:noFill/>
        </p:spPr>
        <p:txBody>
          <a:bodyPr wrap="none" rtlCol="0">
            <a:spAutoFit/>
          </a:bodyPr>
          <a:lstStyle/>
          <a:p>
            <a:pPr algn="ctr"/>
            <a:r>
              <a:rPr kumimoji="1" lang="ja-JP" altLang="en-US" sz="1100" b="1" dirty="0"/>
              <a:t>プログラム</a:t>
            </a:r>
          </a:p>
        </p:txBody>
      </p:sp>
      <p:sp>
        <p:nvSpPr>
          <p:cNvPr id="37" name="テキスト ボックス 36">
            <a:extLst>
              <a:ext uri="{FF2B5EF4-FFF2-40B4-BE49-F238E27FC236}">
                <a16:creationId xmlns:a16="http://schemas.microsoft.com/office/drawing/2014/main" id="{0FD8BAA5-DC01-4184-9CD8-2D1E56543C73}"/>
              </a:ext>
            </a:extLst>
          </p:cNvPr>
          <p:cNvSpPr txBox="1"/>
          <p:nvPr/>
        </p:nvSpPr>
        <p:spPr>
          <a:xfrm>
            <a:off x="6433578" y="1983656"/>
            <a:ext cx="912429" cy="261610"/>
          </a:xfrm>
          <a:prstGeom prst="rect">
            <a:avLst/>
          </a:prstGeom>
          <a:noFill/>
        </p:spPr>
        <p:txBody>
          <a:bodyPr wrap="none" rtlCol="0">
            <a:spAutoFit/>
          </a:bodyPr>
          <a:lstStyle/>
          <a:p>
            <a:pPr algn="ctr"/>
            <a:r>
              <a:rPr lang="en-US" altLang="ja-JP" sz="1100" dirty="0"/>
              <a:t>EDS</a:t>
            </a:r>
            <a:r>
              <a:rPr lang="ja-JP" altLang="en-US" sz="1100" b="1" dirty="0"/>
              <a:t>ファイル</a:t>
            </a:r>
            <a:endParaRPr lang="en-US" altLang="ja-JP" sz="1100" b="1" dirty="0"/>
          </a:p>
        </p:txBody>
      </p:sp>
      <p:sp>
        <p:nvSpPr>
          <p:cNvPr id="25" name="テキスト ボックス 24">
            <a:extLst>
              <a:ext uri="{FF2B5EF4-FFF2-40B4-BE49-F238E27FC236}">
                <a16:creationId xmlns:a16="http://schemas.microsoft.com/office/drawing/2014/main" id="{BCEBA443-E9D1-4D62-9402-BC35A11754C2}"/>
              </a:ext>
            </a:extLst>
          </p:cNvPr>
          <p:cNvSpPr txBox="1"/>
          <p:nvPr/>
        </p:nvSpPr>
        <p:spPr>
          <a:xfrm>
            <a:off x="7419429" y="2360162"/>
            <a:ext cx="1760225" cy="369332"/>
          </a:xfrm>
          <a:prstGeom prst="rect">
            <a:avLst/>
          </a:prstGeom>
          <a:noFill/>
        </p:spPr>
        <p:txBody>
          <a:bodyPr wrap="none" rtlCol="0">
            <a:spAutoFit/>
          </a:bodyPr>
          <a:lstStyle/>
          <a:p>
            <a:r>
              <a:rPr kumimoji="1" lang="en-US" altLang="ja-JP" b="1" dirty="0">
                <a:solidFill>
                  <a:srgbClr val="FF0000"/>
                </a:solidFill>
              </a:rPr>
              <a:t>Ethernet/IP</a:t>
            </a:r>
            <a:r>
              <a:rPr kumimoji="1" lang="ja-JP" altLang="en-US" b="1" dirty="0">
                <a:solidFill>
                  <a:srgbClr val="FF0000"/>
                </a:solidFill>
              </a:rPr>
              <a:t>通信</a:t>
            </a:r>
          </a:p>
        </p:txBody>
      </p:sp>
    </p:spTree>
    <p:extLst>
      <p:ext uri="{BB962C8B-B14F-4D97-AF65-F5344CB8AC3E}">
        <p14:creationId xmlns:p14="http://schemas.microsoft.com/office/powerpoint/2010/main" val="3092076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4" y="487681"/>
            <a:ext cx="3690791" cy="1132114"/>
          </a:xfrm>
        </p:spPr>
        <p:txBody>
          <a:bodyPr>
            <a:noAutofit/>
          </a:bodyPr>
          <a:lstStyle/>
          <a:p>
            <a:r>
              <a:rPr kumimoji="1" lang="en-US" altLang="ja-JP" sz="2400" dirty="0"/>
              <a:t>Ethernet/IP</a:t>
            </a:r>
            <a:r>
              <a:rPr kumimoji="1" lang="ja-JP" altLang="en-US" sz="2400" dirty="0"/>
              <a:t>通信</a:t>
            </a:r>
            <a:br>
              <a:rPr kumimoji="1" lang="en-US" altLang="ja-JP" sz="2400" dirty="0"/>
            </a:br>
            <a:endParaRPr kumimoji="1" lang="ja-JP" altLang="en-US" sz="2400" dirty="0"/>
          </a:p>
        </p:txBody>
      </p:sp>
      <p:sp>
        <p:nvSpPr>
          <p:cNvPr id="4" name="テキスト プレースホルダー 3">
            <a:extLst>
              <a:ext uri="{FF2B5EF4-FFF2-40B4-BE49-F238E27FC236}">
                <a16:creationId xmlns:a16="http://schemas.microsoft.com/office/drawing/2014/main" id="{C5A798C0-642A-4F64-9700-2431929C4B61}"/>
              </a:ext>
            </a:extLst>
          </p:cNvPr>
          <p:cNvSpPr>
            <a:spLocks noGrp="1"/>
          </p:cNvSpPr>
          <p:nvPr>
            <p:ph type="body" sz="half" idx="2"/>
          </p:nvPr>
        </p:nvSpPr>
        <p:spPr>
          <a:xfrm>
            <a:off x="643465" y="1871650"/>
            <a:ext cx="3761165" cy="4235905"/>
          </a:xfrm>
        </p:spPr>
        <p:txBody>
          <a:bodyPr/>
          <a:lstStyle/>
          <a:p>
            <a:r>
              <a:rPr kumimoji="1" lang="ja-JP" altLang="en-US" dirty="0"/>
              <a:t>通信する際のデータに関する</a:t>
            </a:r>
            <a:br>
              <a:rPr kumimoji="1" lang="en-US" altLang="ja-JP" dirty="0"/>
            </a:br>
            <a:r>
              <a:rPr kumimoji="1" lang="ja-JP" altLang="en-US" dirty="0"/>
              <a:t>取り決めは右記の通り（</a:t>
            </a:r>
            <a:r>
              <a:rPr kumimoji="1" lang="en-US" altLang="ja-JP" dirty="0"/>
              <a:t>2019/9/7</a:t>
            </a:r>
            <a:r>
              <a:rPr kumimoji="1" lang="ja-JP" altLang="en-US" dirty="0"/>
              <a:t>）</a:t>
            </a:r>
            <a:endParaRPr kumimoji="1" lang="en-US" altLang="ja-JP" dirty="0"/>
          </a:p>
          <a:p>
            <a:r>
              <a:rPr lang="ja-JP" altLang="en-US" sz="1600" dirty="0">
                <a:solidFill>
                  <a:schemeClr val="bg1"/>
                </a:solidFill>
              </a:rPr>
              <a:t>⇓ ピンとこない場合は下記の</a:t>
            </a:r>
            <a:r>
              <a:rPr lang="en-US" altLang="ja-JP" sz="1600" dirty="0">
                <a:solidFill>
                  <a:schemeClr val="bg1"/>
                </a:solidFill>
              </a:rPr>
              <a:t>P6-7</a:t>
            </a:r>
            <a:r>
              <a:rPr lang="ja-JP" altLang="en-US" sz="1600" dirty="0">
                <a:solidFill>
                  <a:schemeClr val="bg1"/>
                </a:solidFill>
              </a:rPr>
              <a:t>を参照</a:t>
            </a:r>
            <a:endParaRPr kumimoji="1" lang="en-US" altLang="ja-JP" sz="1600" dirty="0"/>
          </a:p>
        </p:txBody>
      </p:sp>
      <p:sp>
        <p:nvSpPr>
          <p:cNvPr id="34" name="テキスト ボックス 33">
            <a:extLst>
              <a:ext uri="{FF2B5EF4-FFF2-40B4-BE49-F238E27FC236}">
                <a16:creationId xmlns:a16="http://schemas.microsoft.com/office/drawing/2014/main" id="{F9B91438-685A-4D26-BC5C-0762048664AA}"/>
              </a:ext>
            </a:extLst>
          </p:cNvPr>
          <p:cNvSpPr txBox="1"/>
          <p:nvPr/>
        </p:nvSpPr>
        <p:spPr>
          <a:xfrm>
            <a:off x="5115956" y="684406"/>
            <a:ext cx="6492483" cy="4524315"/>
          </a:xfrm>
          <a:prstGeom prst="rect">
            <a:avLst/>
          </a:prstGeom>
          <a:noFill/>
        </p:spPr>
        <p:txBody>
          <a:bodyPr wrap="none" rtlCol="0">
            <a:spAutoFit/>
          </a:bodyPr>
          <a:lstStyle/>
          <a:p>
            <a:r>
              <a:rPr kumimoji="1" lang="en-US" altLang="ja-JP" dirty="0"/>
              <a:t>Ethernet/IP</a:t>
            </a:r>
            <a:r>
              <a:rPr kumimoji="1" lang="ja-JP" altLang="en-US" dirty="0"/>
              <a:t>の通信仕様</a:t>
            </a:r>
            <a:endParaRPr kumimoji="1" lang="en-US" altLang="ja-JP" dirty="0"/>
          </a:p>
          <a:p>
            <a:endParaRPr lang="en-US" altLang="ja-JP" dirty="0"/>
          </a:p>
          <a:p>
            <a:pPr marL="742950" lvl="1" indent="-285750">
              <a:buFont typeface="Arial" panose="020B0604020202020204" pitchFamily="34" charset="0"/>
              <a:buChar char="•"/>
            </a:pPr>
            <a:r>
              <a:rPr kumimoji="1" lang="en-US" altLang="ja-JP" dirty="0" err="1"/>
              <a:t>INpact</a:t>
            </a:r>
            <a:r>
              <a:rPr kumimoji="1" lang="ja-JP" altLang="en-US" dirty="0"/>
              <a:t>モジュールの</a:t>
            </a:r>
            <a:r>
              <a:rPr kumimoji="1" lang="en-US" altLang="ja-JP" dirty="0"/>
              <a:t>IP</a:t>
            </a:r>
            <a:r>
              <a:rPr kumimoji="1" lang="ja-JP" altLang="en-US" dirty="0"/>
              <a:t>アドレス：</a:t>
            </a:r>
            <a:r>
              <a:rPr kumimoji="1" lang="en-US" altLang="ja-JP" dirty="0"/>
              <a:t>192.168.2.100</a:t>
            </a:r>
          </a:p>
          <a:p>
            <a:pPr marL="742950" lvl="1" indent="-285750">
              <a:buFont typeface="Arial" panose="020B0604020202020204" pitchFamily="34" charset="0"/>
              <a:buChar char="•"/>
            </a:pPr>
            <a:r>
              <a:rPr lang="ja-JP" altLang="en-US" dirty="0"/>
              <a:t>ノード数：１</a:t>
            </a:r>
            <a:endParaRPr lang="en-US" altLang="ja-JP" dirty="0"/>
          </a:p>
          <a:p>
            <a:pPr marL="742950" lvl="1" indent="-285750">
              <a:buFont typeface="Arial" panose="020B0604020202020204" pitchFamily="34" charset="0"/>
              <a:buChar char="•"/>
            </a:pPr>
            <a:r>
              <a:rPr kumimoji="1" lang="ja-JP" altLang="en-US" dirty="0"/>
              <a:t>インスタンスのアウトプット番号：</a:t>
            </a:r>
            <a:r>
              <a:rPr kumimoji="1" lang="en-US" altLang="ja-JP" dirty="0"/>
              <a:t>101</a:t>
            </a:r>
            <a:endParaRPr lang="en-US" altLang="ja-JP" dirty="0"/>
          </a:p>
          <a:p>
            <a:pPr marL="742950" lvl="1" indent="-285750">
              <a:buFont typeface="Arial" panose="020B0604020202020204" pitchFamily="34" charset="0"/>
              <a:buChar char="•"/>
            </a:pPr>
            <a:r>
              <a:rPr lang="ja-JP" altLang="en-US" dirty="0"/>
              <a:t>アウトプットで扱うデータサイズ：</a:t>
            </a:r>
            <a:r>
              <a:rPr lang="en-US" altLang="ja-JP" dirty="0"/>
              <a:t>500 byte</a:t>
            </a:r>
          </a:p>
          <a:p>
            <a:pPr marL="742950" lvl="1" indent="-285750">
              <a:buFont typeface="Arial" panose="020B0604020202020204" pitchFamily="34" charset="0"/>
              <a:buChar char="•"/>
            </a:pPr>
            <a:r>
              <a:rPr lang="ja-JP" altLang="en-US" dirty="0"/>
              <a:t>インスタンスのインプット番号：</a:t>
            </a:r>
            <a:r>
              <a:rPr lang="en-US" altLang="ja-JP" dirty="0"/>
              <a:t>102</a:t>
            </a:r>
          </a:p>
          <a:p>
            <a:pPr marL="742950" lvl="1" indent="-285750">
              <a:buFont typeface="Arial" panose="020B0604020202020204" pitchFamily="34" charset="0"/>
              <a:buChar char="•"/>
            </a:pPr>
            <a:r>
              <a:rPr lang="ja-JP" altLang="en-US" dirty="0"/>
              <a:t>インプットで扱うデータサイズ：</a:t>
            </a:r>
            <a:r>
              <a:rPr lang="en-US" altLang="ja-JP" dirty="0"/>
              <a:t>500 byte</a:t>
            </a:r>
          </a:p>
          <a:p>
            <a:pPr marL="742950" lvl="1" indent="-285750">
              <a:buFont typeface="Arial" panose="020B0604020202020204" pitchFamily="34" charset="0"/>
              <a:buChar char="•"/>
            </a:pPr>
            <a:r>
              <a:rPr lang="ja-JP" altLang="en-US" dirty="0"/>
              <a:t>インスタンスの</a:t>
            </a:r>
            <a:r>
              <a:rPr lang="en-US" altLang="ja-JP" dirty="0"/>
              <a:t>config</a:t>
            </a:r>
            <a:r>
              <a:rPr lang="ja-JP" altLang="en-US" dirty="0"/>
              <a:t>：</a:t>
            </a:r>
            <a:r>
              <a:rPr lang="en-US" altLang="ja-JP" dirty="0"/>
              <a:t>0 word</a:t>
            </a:r>
          </a:p>
          <a:p>
            <a:endParaRPr lang="en-US" altLang="ja-JP" dirty="0"/>
          </a:p>
          <a:p>
            <a:endParaRPr lang="en-US" altLang="ja-JP" dirty="0"/>
          </a:p>
          <a:p>
            <a:r>
              <a:rPr lang="ja-JP" altLang="en-US" dirty="0"/>
              <a:t>今回のセットアップで編集した設定ファイルは</a:t>
            </a:r>
            <a:r>
              <a:rPr lang="en-US" altLang="ja-JP" dirty="0"/>
              <a:t>NAS</a:t>
            </a:r>
            <a:r>
              <a:rPr lang="ja-JP" altLang="en-US" dirty="0"/>
              <a:t>にバックアップを</a:t>
            </a:r>
            <a:br>
              <a:rPr lang="en-US" altLang="ja-JP" dirty="0"/>
            </a:br>
            <a:r>
              <a:rPr lang="ja-JP" altLang="en-US" dirty="0"/>
              <a:t>取ってます。</a:t>
            </a:r>
            <a:endParaRPr lang="en-US" altLang="ja-JP" dirty="0"/>
          </a:p>
          <a:p>
            <a:endParaRPr lang="en-US" altLang="ja-JP" dirty="0"/>
          </a:p>
          <a:p>
            <a:r>
              <a:rPr lang="ja-JP" altLang="en-US" dirty="0"/>
              <a:t>再セットアップ時はそれを再利用してください。</a:t>
            </a:r>
            <a:endParaRPr lang="en-US" altLang="ja-JP" dirty="0"/>
          </a:p>
          <a:p>
            <a:r>
              <a:rPr lang="ja-JP" altLang="en-US" dirty="0"/>
              <a:t>通信仕様変更時は後半の備忘録を参考にしてください。</a:t>
            </a:r>
            <a:endParaRPr lang="en-US" altLang="ja-JP" dirty="0"/>
          </a:p>
        </p:txBody>
      </p:sp>
      <p:pic>
        <p:nvPicPr>
          <p:cNvPr id="8" name="図 7">
            <a:extLst>
              <a:ext uri="{FF2B5EF4-FFF2-40B4-BE49-F238E27FC236}">
                <a16:creationId xmlns:a16="http://schemas.microsoft.com/office/drawing/2014/main" id="{FAD116E1-3D91-4A3D-A0BC-8AD10FDC1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32254" y="3491716"/>
            <a:ext cx="3626395" cy="2719796"/>
          </a:xfrm>
          <a:prstGeom prst="rect">
            <a:avLst/>
          </a:prstGeom>
        </p:spPr>
      </p:pic>
    </p:spTree>
    <p:extLst>
      <p:ext uri="{BB962C8B-B14F-4D97-AF65-F5344CB8AC3E}">
        <p14:creationId xmlns:p14="http://schemas.microsoft.com/office/powerpoint/2010/main" val="1648867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4" y="487681"/>
            <a:ext cx="3690791" cy="1132114"/>
          </a:xfrm>
        </p:spPr>
        <p:txBody>
          <a:bodyPr>
            <a:noAutofit/>
          </a:bodyPr>
          <a:lstStyle/>
          <a:p>
            <a:r>
              <a:rPr kumimoji="1" lang="en-US" altLang="ja-JP" sz="2400" dirty="0"/>
              <a:t>Ethernet/IP</a:t>
            </a:r>
            <a:r>
              <a:rPr kumimoji="1" lang="ja-JP" altLang="en-US" sz="2400" dirty="0"/>
              <a:t>通信</a:t>
            </a:r>
            <a:br>
              <a:rPr kumimoji="1" lang="en-US" altLang="ja-JP" sz="2400" dirty="0"/>
            </a:br>
            <a:endParaRPr kumimoji="1" lang="ja-JP" altLang="en-US" sz="2400" dirty="0"/>
          </a:p>
        </p:txBody>
      </p:sp>
      <p:sp>
        <p:nvSpPr>
          <p:cNvPr id="4" name="テキスト プレースホルダー 3">
            <a:extLst>
              <a:ext uri="{FF2B5EF4-FFF2-40B4-BE49-F238E27FC236}">
                <a16:creationId xmlns:a16="http://schemas.microsoft.com/office/drawing/2014/main" id="{C5A798C0-642A-4F64-9700-2431929C4B61}"/>
              </a:ext>
            </a:extLst>
          </p:cNvPr>
          <p:cNvSpPr>
            <a:spLocks noGrp="1"/>
          </p:cNvSpPr>
          <p:nvPr>
            <p:ph type="body" sz="half" idx="2"/>
          </p:nvPr>
        </p:nvSpPr>
        <p:spPr>
          <a:xfrm>
            <a:off x="643465" y="1871650"/>
            <a:ext cx="3761165" cy="4235905"/>
          </a:xfrm>
        </p:spPr>
        <p:txBody>
          <a:bodyPr>
            <a:normAutofit/>
          </a:bodyPr>
          <a:lstStyle/>
          <a:p>
            <a:r>
              <a:rPr kumimoji="1" lang="ja-JP" altLang="en-US" dirty="0"/>
              <a:t>サンプルプログラムの内部（</a:t>
            </a:r>
            <a:r>
              <a:rPr kumimoji="1" lang="en-US" altLang="ja-JP" sz="1600" dirty="0"/>
              <a:t>IdlLinux_amd64/</a:t>
            </a:r>
            <a:r>
              <a:rPr kumimoji="1" lang="en-US" altLang="ja-JP" sz="1600" dirty="0" err="1"/>
              <a:t>src</a:t>
            </a:r>
            <a:r>
              <a:rPr kumimoji="1" lang="en-US" altLang="ja-JP" sz="1600" dirty="0"/>
              <a:t>/</a:t>
            </a:r>
            <a:r>
              <a:rPr kumimoji="1" lang="en-US" altLang="ja-JP" sz="1600" dirty="0" err="1"/>
              <a:t>IdlApp</a:t>
            </a:r>
            <a:r>
              <a:rPr kumimoji="1" lang="en-US" altLang="ja-JP" sz="1600" dirty="0"/>
              <a:t>/</a:t>
            </a:r>
            <a:r>
              <a:rPr kumimoji="1" lang="en-US" altLang="ja-JP" sz="1600" dirty="0" err="1"/>
              <a:t>example_app</a:t>
            </a:r>
            <a:r>
              <a:rPr kumimoji="1" lang="en-US" altLang="ja-JP" sz="1600" dirty="0"/>
              <a:t>/</a:t>
            </a:r>
            <a:r>
              <a:rPr kumimoji="1" lang="en-US" altLang="ja-JP" sz="1600" dirty="0" err="1"/>
              <a:t>appl_adimap_separate</a:t>
            </a:r>
            <a:r>
              <a:rPr kumimoji="1" lang="en-US" altLang="ja-JP" sz="1600" dirty="0"/>
              <a:t> 16.c</a:t>
            </a:r>
            <a:r>
              <a:rPr kumimoji="1" lang="ja-JP" altLang="en-US" dirty="0"/>
              <a:t>）では、</a:t>
            </a:r>
            <a:r>
              <a:rPr kumimoji="1" lang="en-US" altLang="ja-JP" dirty="0"/>
              <a:t>PLC</a:t>
            </a:r>
            <a:r>
              <a:rPr kumimoji="1" lang="ja-JP" altLang="en-US" dirty="0"/>
              <a:t>から送られてきたデータを</a:t>
            </a:r>
            <a:br>
              <a:rPr kumimoji="1" lang="en-US" altLang="ja-JP" dirty="0"/>
            </a:br>
            <a:r>
              <a:rPr kumimoji="1" lang="en-US" altLang="ja-JP" dirty="0">
                <a:solidFill>
                  <a:schemeClr val="accent1">
                    <a:lumMod val="40000"/>
                    <a:lumOff val="60000"/>
                  </a:schemeClr>
                </a:solidFill>
              </a:rPr>
              <a:t>appl_aiUint16_10[]</a:t>
            </a:r>
            <a:r>
              <a:rPr kumimoji="1" lang="ja-JP" altLang="en-US" dirty="0">
                <a:solidFill>
                  <a:schemeClr val="accent1">
                    <a:lumMod val="40000"/>
                    <a:lumOff val="60000"/>
                  </a:schemeClr>
                </a:solidFill>
              </a:rPr>
              <a:t>（</a:t>
            </a:r>
            <a:r>
              <a:rPr kumimoji="1" lang="en-US" altLang="ja-JP" dirty="0">
                <a:solidFill>
                  <a:schemeClr val="accent1">
                    <a:lumMod val="40000"/>
                    <a:lumOff val="60000"/>
                  </a:schemeClr>
                </a:solidFill>
              </a:rPr>
              <a:t>PLC</a:t>
            </a:r>
            <a:r>
              <a:rPr kumimoji="1" lang="ja-JP" altLang="en-US" dirty="0">
                <a:solidFill>
                  <a:schemeClr val="accent1">
                    <a:lumMod val="40000"/>
                    <a:lumOff val="60000"/>
                  </a:schemeClr>
                </a:solidFill>
              </a:rPr>
              <a:t>⇒</a:t>
            </a:r>
            <a:r>
              <a:rPr kumimoji="1" lang="en-US" altLang="ja-JP" dirty="0">
                <a:solidFill>
                  <a:schemeClr val="accent1">
                    <a:lumMod val="40000"/>
                    <a:lumOff val="60000"/>
                  </a:schemeClr>
                </a:solidFill>
              </a:rPr>
              <a:t>PC</a:t>
            </a:r>
            <a:r>
              <a:rPr kumimoji="1" lang="ja-JP" altLang="en-US" dirty="0">
                <a:solidFill>
                  <a:schemeClr val="accent1">
                    <a:lumMod val="40000"/>
                    <a:lumOff val="60000"/>
                  </a:schemeClr>
                </a:solidFill>
              </a:rPr>
              <a:t>）</a:t>
            </a:r>
            <a:r>
              <a:rPr kumimoji="1" lang="ja-JP" altLang="en-US" dirty="0"/>
              <a:t>と</a:t>
            </a:r>
            <a:br>
              <a:rPr kumimoji="1" lang="en-US" altLang="ja-JP" dirty="0"/>
            </a:br>
            <a:r>
              <a:rPr kumimoji="1" lang="en-US" altLang="ja-JP" dirty="0">
                <a:solidFill>
                  <a:schemeClr val="accent6">
                    <a:lumMod val="40000"/>
                    <a:lumOff val="60000"/>
                  </a:schemeClr>
                </a:solidFill>
              </a:rPr>
              <a:t>appl_aiUint16_11[]</a:t>
            </a:r>
            <a:r>
              <a:rPr kumimoji="1" lang="ja-JP" altLang="en-US" dirty="0">
                <a:solidFill>
                  <a:schemeClr val="accent6">
                    <a:lumMod val="40000"/>
                    <a:lumOff val="60000"/>
                  </a:schemeClr>
                </a:solidFill>
              </a:rPr>
              <a:t>（</a:t>
            </a:r>
            <a:r>
              <a:rPr kumimoji="1" lang="en-US" altLang="ja-JP" dirty="0">
                <a:solidFill>
                  <a:schemeClr val="accent6">
                    <a:lumMod val="40000"/>
                    <a:lumOff val="60000"/>
                  </a:schemeClr>
                </a:solidFill>
              </a:rPr>
              <a:t>PC</a:t>
            </a:r>
            <a:r>
              <a:rPr kumimoji="1" lang="ja-JP" altLang="en-US" dirty="0">
                <a:solidFill>
                  <a:schemeClr val="accent6">
                    <a:lumMod val="40000"/>
                    <a:lumOff val="60000"/>
                  </a:schemeClr>
                </a:solidFill>
              </a:rPr>
              <a:t>⇒</a:t>
            </a:r>
            <a:r>
              <a:rPr kumimoji="1" lang="en-US" altLang="ja-JP" dirty="0">
                <a:solidFill>
                  <a:schemeClr val="accent6">
                    <a:lumMod val="40000"/>
                    <a:lumOff val="60000"/>
                  </a:schemeClr>
                </a:solidFill>
              </a:rPr>
              <a:t>PLC</a:t>
            </a:r>
            <a:r>
              <a:rPr kumimoji="1" lang="ja-JP" altLang="en-US" dirty="0">
                <a:solidFill>
                  <a:schemeClr val="accent6">
                    <a:lumMod val="40000"/>
                    <a:lumOff val="60000"/>
                  </a:schemeClr>
                </a:solidFill>
              </a:rPr>
              <a:t>）</a:t>
            </a:r>
            <a:r>
              <a:rPr kumimoji="1" lang="ja-JP" altLang="en-US" dirty="0"/>
              <a:t>の</a:t>
            </a:r>
            <a:br>
              <a:rPr kumimoji="1" lang="en-US" altLang="ja-JP" dirty="0"/>
            </a:br>
            <a:r>
              <a:rPr kumimoji="1" lang="ja-JP" altLang="en-US" dirty="0"/>
              <a:t>２つの配列に値を格納し、これらを</a:t>
            </a:r>
            <a:br>
              <a:rPr kumimoji="1" lang="en-US" altLang="ja-JP" dirty="0"/>
            </a:br>
            <a:r>
              <a:rPr kumimoji="1" lang="ja-JP" altLang="en-US" dirty="0"/>
              <a:t>用いて値の送受信を行っている。</a:t>
            </a:r>
            <a:endParaRPr kumimoji="1" lang="en-US" altLang="ja-JP" dirty="0"/>
          </a:p>
          <a:p>
            <a:endParaRPr kumimoji="1" lang="en-US" altLang="ja-JP" dirty="0"/>
          </a:p>
          <a:p>
            <a:r>
              <a:rPr kumimoji="1" lang="en-US" altLang="ja-JP" dirty="0"/>
              <a:t>Ethernet/IP</a:t>
            </a:r>
            <a:r>
              <a:rPr kumimoji="1" lang="ja-JP" altLang="en-US" dirty="0"/>
              <a:t>通信で扱う</a:t>
            </a:r>
            <a:br>
              <a:rPr kumimoji="1" lang="en-US" altLang="ja-JP" dirty="0"/>
            </a:br>
            <a:r>
              <a:rPr kumimoji="1" lang="ja-JP" altLang="en-US" dirty="0"/>
              <a:t>通信プロトコルは右記の通り。</a:t>
            </a:r>
            <a:endParaRPr kumimoji="1" lang="en-US" altLang="ja-JP" dirty="0"/>
          </a:p>
          <a:p>
            <a:r>
              <a:rPr kumimoji="1" lang="ja-JP" altLang="en-US" dirty="0"/>
              <a:t>これに準拠してハンドの制御基板である</a:t>
            </a:r>
            <a:r>
              <a:rPr kumimoji="1" lang="en-US" altLang="ja-JP" dirty="0"/>
              <a:t>PLC</a:t>
            </a:r>
            <a:r>
              <a:rPr kumimoji="1" lang="ja-JP" altLang="en-US" dirty="0"/>
              <a:t>と</a:t>
            </a:r>
            <a:r>
              <a:rPr kumimoji="1" lang="en-US" altLang="ja-JP" dirty="0"/>
              <a:t>ROS</a:t>
            </a:r>
            <a:r>
              <a:rPr kumimoji="1" lang="ja-JP" altLang="en-US" dirty="0"/>
              <a:t>を扱う</a:t>
            </a:r>
            <a:r>
              <a:rPr kumimoji="1" lang="en-US" altLang="ja-JP" dirty="0"/>
              <a:t>PC</a:t>
            </a:r>
            <a:r>
              <a:rPr kumimoji="1" lang="ja-JP" altLang="en-US" dirty="0"/>
              <a:t>の通信を行う。</a:t>
            </a:r>
            <a:endParaRPr kumimoji="1" lang="en-US" altLang="ja-JP" dirty="0"/>
          </a:p>
        </p:txBody>
      </p:sp>
      <p:sp>
        <p:nvSpPr>
          <p:cNvPr id="5" name="テキスト ボックス 4">
            <a:extLst>
              <a:ext uri="{FF2B5EF4-FFF2-40B4-BE49-F238E27FC236}">
                <a16:creationId xmlns:a16="http://schemas.microsoft.com/office/drawing/2014/main" id="{8D70E2A8-33C3-42B5-8C50-D0B85CFDFFB2}"/>
              </a:ext>
            </a:extLst>
          </p:cNvPr>
          <p:cNvSpPr txBox="1"/>
          <p:nvPr/>
        </p:nvSpPr>
        <p:spPr>
          <a:xfrm>
            <a:off x="5115956" y="684406"/>
            <a:ext cx="2926699" cy="369332"/>
          </a:xfrm>
          <a:prstGeom prst="rect">
            <a:avLst/>
          </a:prstGeom>
          <a:noFill/>
        </p:spPr>
        <p:txBody>
          <a:bodyPr wrap="none" rtlCol="0">
            <a:spAutoFit/>
          </a:bodyPr>
          <a:lstStyle/>
          <a:p>
            <a:r>
              <a:rPr kumimoji="1" lang="en-US" altLang="ja-JP" dirty="0"/>
              <a:t>Ethernet/IP</a:t>
            </a:r>
            <a:r>
              <a:rPr kumimoji="1" lang="ja-JP" altLang="en-US" dirty="0"/>
              <a:t>の通信プロトコル</a:t>
            </a:r>
            <a:endParaRPr kumimoji="1" lang="en-US" altLang="ja-JP" dirty="0"/>
          </a:p>
        </p:txBody>
      </p:sp>
      <p:sp>
        <p:nvSpPr>
          <p:cNvPr id="6" name="テキスト ボックス 5">
            <a:extLst>
              <a:ext uri="{FF2B5EF4-FFF2-40B4-BE49-F238E27FC236}">
                <a16:creationId xmlns:a16="http://schemas.microsoft.com/office/drawing/2014/main" id="{8F08A3C6-7BA4-4C68-BBE4-C8EEA79367D7}"/>
              </a:ext>
            </a:extLst>
          </p:cNvPr>
          <p:cNvSpPr txBox="1"/>
          <p:nvPr/>
        </p:nvSpPr>
        <p:spPr>
          <a:xfrm>
            <a:off x="5115956" y="1053738"/>
            <a:ext cx="1283428" cy="369332"/>
          </a:xfrm>
          <a:prstGeom prst="rect">
            <a:avLst/>
          </a:prstGeom>
          <a:noFill/>
        </p:spPr>
        <p:txBody>
          <a:bodyPr wrap="none" rtlCol="0">
            <a:spAutoFit/>
          </a:bodyPr>
          <a:lstStyle/>
          <a:p>
            <a:pPr marL="285750" indent="-285750">
              <a:buFont typeface="Arial" panose="020B0604020202020204" pitchFamily="34" charset="0"/>
              <a:buChar char="•"/>
            </a:pPr>
            <a:r>
              <a:rPr lang="en-US" altLang="ja-JP" dirty="0"/>
              <a:t>PLC</a:t>
            </a:r>
            <a:r>
              <a:rPr lang="ja-JP" altLang="en-US" dirty="0"/>
              <a:t>⇒</a:t>
            </a:r>
            <a:r>
              <a:rPr lang="en-US" altLang="ja-JP" dirty="0"/>
              <a:t>PC</a:t>
            </a:r>
            <a:endParaRPr kumimoji="1" lang="ja-JP" altLang="en-US" dirty="0"/>
          </a:p>
        </p:txBody>
      </p:sp>
      <p:graphicFrame>
        <p:nvGraphicFramePr>
          <p:cNvPr id="7" name="表 6">
            <a:extLst>
              <a:ext uri="{FF2B5EF4-FFF2-40B4-BE49-F238E27FC236}">
                <a16:creationId xmlns:a16="http://schemas.microsoft.com/office/drawing/2014/main" id="{631B5B80-C095-4077-923D-785BF7DBD0CC}"/>
              </a:ext>
            </a:extLst>
          </p:cNvPr>
          <p:cNvGraphicFramePr>
            <a:graphicFrameLocks noGrp="1"/>
          </p:cNvGraphicFramePr>
          <p:nvPr/>
        </p:nvGraphicFramePr>
        <p:xfrm>
          <a:off x="5115956" y="1423070"/>
          <a:ext cx="6756761" cy="2658384"/>
        </p:xfrm>
        <a:graphic>
          <a:graphicData uri="http://schemas.openxmlformats.org/drawingml/2006/table">
            <a:tbl>
              <a:tblPr>
                <a:tableStyleId>{5C22544A-7EE6-4342-B048-85BDC9FD1C3A}</a:tableStyleId>
              </a:tblPr>
              <a:tblGrid>
                <a:gridCol w="259876">
                  <a:extLst>
                    <a:ext uri="{9D8B030D-6E8A-4147-A177-3AD203B41FA5}">
                      <a16:colId xmlns:a16="http://schemas.microsoft.com/office/drawing/2014/main" val="1813954488"/>
                    </a:ext>
                  </a:extLst>
                </a:gridCol>
                <a:gridCol w="346501">
                  <a:extLst>
                    <a:ext uri="{9D8B030D-6E8A-4147-A177-3AD203B41FA5}">
                      <a16:colId xmlns:a16="http://schemas.microsoft.com/office/drawing/2014/main" val="3818980546"/>
                    </a:ext>
                  </a:extLst>
                </a:gridCol>
                <a:gridCol w="346501">
                  <a:extLst>
                    <a:ext uri="{9D8B030D-6E8A-4147-A177-3AD203B41FA5}">
                      <a16:colId xmlns:a16="http://schemas.microsoft.com/office/drawing/2014/main" val="1284396697"/>
                    </a:ext>
                  </a:extLst>
                </a:gridCol>
                <a:gridCol w="1299378">
                  <a:extLst>
                    <a:ext uri="{9D8B030D-6E8A-4147-A177-3AD203B41FA5}">
                      <a16:colId xmlns:a16="http://schemas.microsoft.com/office/drawing/2014/main" val="3645751402"/>
                    </a:ext>
                  </a:extLst>
                </a:gridCol>
                <a:gridCol w="1992375">
                  <a:extLst>
                    <a:ext uri="{9D8B030D-6E8A-4147-A177-3AD203B41FA5}">
                      <a16:colId xmlns:a16="http://schemas.microsoft.com/office/drawing/2014/main" val="492813518"/>
                    </a:ext>
                  </a:extLst>
                </a:gridCol>
                <a:gridCol w="346501">
                  <a:extLst>
                    <a:ext uri="{9D8B030D-6E8A-4147-A177-3AD203B41FA5}">
                      <a16:colId xmlns:a16="http://schemas.microsoft.com/office/drawing/2014/main" val="1477876627"/>
                    </a:ext>
                  </a:extLst>
                </a:gridCol>
                <a:gridCol w="173250">
                  <a:extLst>
                    <a:ext uri="{9D8B030D-6E8A-4147-A177-3AD203B41FA5}">
                      <a16:colId xmlns:a16="http://schemas.microsoft.com/office/drawing/2014/main" val="853401151"/>
                    </a:ext>
                  </a:extLst>
                </a:gridCol>
                <a:gridCol w="1992379">
                  <a:extLst>
                    <a:ext uri="{9D8B030D-6E8A-4147-A177-3AD203B41FA5}">
                      <a16:colId xmlns:a16="http://schemas.microsoft.com/office/drawing/2014/main" val="1024436468"/>
                    </a:ext>
                  </a:extLst>
                </a:gridCol>
              </a:tblGrid>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0</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W11A</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zh-TW" altLang="en-US" sz="600" u="none" strike="noStrike">
                          <a:effectLst/>
                        </a:rPr>
                        <a:t>ﾁｬｯｸ動作可否</a:t>
                      </a:r>
                      <a:endParaRPr lang="zh-TW"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altLang="zh-TW" sz="600" u="none" strike="noStrike">
                          <a:effectLst/>
                        </a:rPr>
                        <a:t>0=</a:t>
                      </a:r>
                      <a:r>
                        <a:rPr lang="zh-TW" altLang="en-US" sz="600" u="none" strike="noStrike">
                          <a:effectLst/>
                        </a:rPr>
                        <a:t>動作不可 　</a:t>
                      </a:r>
                      <a:r>
                        <a:rPr lang="en-US" altLang="zh-TW" sz="600" u="none" strike="noStrike">
                          <a:effectLst/>
                        </a:rPr>
                        <a:t>1=</a:t>
                      </a:r>
                      <a:r>
                        <a:rPr lang="zh-TW" altLang="en-US" sz="600" u="none" strike="noStrike">
                          <a:effectLst/>
                        </a:rPr>
                        <a:t>動作許可</a:t>
                      </a:r>
                      <a:endParaRPr lang="zh-TW"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487158712"/>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W11B</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ﾁｬｯｸ状態</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altLang="ja-JP" sz="600" u="none" strike="noStrike">
                          <a:effectLst/>
                        </a:rPr>
                        <a:t>0=</a:t>
                      </a:r>
                      <a:r>
                        <a:rPr lang="ja-JP" altLang="en-US" sz="600" u="none" strike="noStrike">
                          <a:effectLst/>
                        </a:rPr>
                        <a:t>未原点 　　</a:t>
                      </a:r>
                      <a:r>
                        <a:rPr lang="en-US" altLang="ja-JP" sz="600" u="none" strike="noStrike">
                          <a:effectLst/>
                        </a:rPr>
                        <a:t>1=</a:t>
                      </a:r>
                      <a:r>
                        <a:rPr lang="ja-JP" altLang="en-US" sz="600" u="none" strike="noStrike">
                          <a:effectLst/>
                        </a:rPr>
                        <a:t>開端（原点）　　 </a:t>
                      </a:r>
                      <a:r>
                        <a:rPr lang="en-US" altLang="ja-JP" sz="600" u="none" strike="noStrike">
                          <a:effectLst/>
                        </a:rPr>
                        <a:t>2=</a:t>
                      </a:r>
                      <a:r>
                        <a:rPr lang="ja-JP" altLang="en-US" sz="600" u="none" strike="noStrike">
                          <a:effectLst/>
                        </a:rPr>
                        <a:t>閉端</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24577874"/>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2</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W11C</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zh-TW" altLang="en-US" sz="600" u="none" strike="noStrike">
                          <a:effectLst/>
                        </a:rPr>
                        <a:t>ﾁｬｯｸ現在値</a:t>
                      </a:r>
                      <a:endParaRPr lang="zh-TW"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実数　</a:t>
                      </a:r>
                      <a:r>
                        <a:rPr lang="en-US" altLang="ja-JP" sz="600" u="none" strike="noStrike">
                          <a:effectLst/>
                        </a:rPr>
                        <a:t>0</a:t>
                      </a:r>
                      <a:r>
                        <a:rPr lang="ja-JP" altLang="en-US" sz="600" u="none" strike="noStrike">
                          <a:effectLst/>
                        </a:rPr>
                        <a:t>～</a:t>
                      </a:r>
                      <a:r>
                        <a:rPr lang="en-US" altLang="ja-JP" sz="600" u="none" strike="noStrike">
                          <a:effectLst/>
                        </a:rPr>
                        <a:t>60</a:t>
                      </a:r>
                      <a:r>
                        <a:rPr lang="ja-JP" altLang="en-US" sz="600" u="none" strike="noStrike">
                          <a:effectLst/>
                        </a:rPr>
                        <a:t>ｍｍ程度　</a:t>
                      </a:r>
                      <a:r>
                        <a:rPr lang="en-US" altLang="ja-JP" sz="600" u="none" strike="noStrike">
                          <a:effectLst/>
                        </a:rPr>
                        <a:t>※</a:t>
                      </a:r>
                      <a:r>
                        <a:rPr lang="ja-JP" altLang="en-US" sz="600" u="none" strike="noStrike">
                          <a:effectLst/>
                        </a:rPr>
                        <a:t>片側の閉じ量を表示</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入力桁は</a:t>
                      </a:r>
                      <a:r>
                        <a:rPr lang="en-US" altLang="ja-JP" sz="600" u="none" strike="noStrike">
                          <a:effectLst/>
                        </a:rPr>
                        <a:t>3</a:t>
                      </a:r>
                      <a:r>
                        <a:rPr lang="ja-JP" altLang="en-US" sz="600" u="none" strike="noStrike">
                          <a:effectLst/>
                        </a:rPr>
                        <a:t>桁入力　下位</a:t>
                      </a:r>
                      <a:r>
                        <a:rPr lang="en-US" altLang="ja-JP" sz="600" u="none" strike="noStrike">
                          <a:effectLst/>
                        </a:rPr>
                        <a:t>1</a:t>
                      </a:r>
                      <a:r>
                        <a:rPr lang="ja-JP" altLang="en-US" sz="600" u="none" strike="noStrike">
                          <a:effectLst/>
                        </a:rPr>
                        <a:t>桁目は小数点第一</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1488023848"/>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3</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W11D</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14815347"/>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4</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W11E</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299246579"/>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5</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W11F</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4213428095"/>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6</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W120</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現在締め付けﾄﾙｸ設定値</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altLang="ja-JP" sz="600" u="none" strike="noStrike">
                          <a:effectLst/>
                        </a:rPr>
                        <a:t>0</a:t>
                      </a:r>
                      <a:r>
                        <a:rPr lang="ja-JP" altLang="en-US" sz="600" u="none" strike="noStrike">
                          <a:effectLst/>
                        </a:rPr>
                        <a:t>～</a:t>
                      </a:r>
                      <a:r>
                        <a:rPr lang="en-US" altLang="ja-JP" sz="600" u="none" strike="noStrike">
                          <a:effectLst/>
                        </a:rPr>
                        <a:t>100</a:t>
                      </a:r>
                      <a:r>
                        <a:rPr lang="ja-JP" altLang="en-US" sz="600" u="none" strike="noStrike">
                          <a:effectLst/>
                        </a:rPr>
                        <a:t>％</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2475791774"/>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7</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W121</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zh-TW" altLang="en-US" sz="600" u="none" strike="noStrike">
                          <a:effectLst/>
                        </a:rPr>
                        <a:t>ﾁｬｯｸ動作速度</a:t>
                      </a:r>
                      <a:endParaRPr lang="zh-TW"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sz="600" u="none" strike="noStrike">
                          <a:effectLst/>
                        </a:rPr>
                        <a:t>mm/sec</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680372335"/>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8</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W122</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945315783"/>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9</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W123</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209803600"/>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10</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W124</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755511727"/>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11</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W125</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1055720490"/>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12</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W126</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472525101"/>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13</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W127</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910424440"/>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14</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W128</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763588080"/>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15</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W129</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4169990445"/>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16</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W12A</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芯押し動作可否</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altLang="zh-TW" sz="600" u="none" strike="noStrike">
                          <a:effectLst/>
                        </a:rPr>
                        <a:t>0=</a:t>
                      </a:r>
                      <a:r>
                        <a:rPr lang="zh-TW" altLang="en-US" sz="600" u="none" strike="noStrike">
                          <a:effectLst/>
                        </a:rPr>
                        <a:t>動作不可 　</a:t>
                      </a:r>
                      <a:r>
                        <a:rPr lang="en-US" altLang="zh-TW" sz="600" u="none" strike="noStrike">
                          <a:effectLst/>
                        </a:rPr>
                        <a:t>1=</a:t>
                      </a:r>
                      <a:r>
                        <a:rPr lang="zh-TW" altLang="en-US" sz="600" u="none" strike="noStrike">
                          <a:effectLst/>
                        </a:rPr>
                        <a:t>動作許可</a:t>
                      </a:r>
                      <a:endParaRPr lang="zh-TW"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4081467583"/>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17</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W12B</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芯押し状態</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altLang="ja-JP" sz="600" u="none" strike="noStrike">
                          <a:effectLst/>
                        </a:rPr>
                        <a:t>0=</a:t>
                      </a:r>
                      <a:r>
                        <a:rPr lang="ja-JP" altLang="en-US" sz="600" u="none" strike="noStrike">
                          <a:effectLst/>
                        </a:rPr>
                        <a:t>未原点 　　</a:t>
                      </a:r>
                      <a:r>
                        <a:rPr lang="en-US" altLang="ja-JP" sz="600" u="none" strike="noStrike">
                          <a:effectLst/>
                        </a:rPr>
                        <a:t>1=</a:t>
                      </a:r>
                      <a:r>
                        <a:rPr lang="ja-JP" altLang="en-US" sz="600" u="none" strike="noStrike">
                          <a:effectLst/>
                        </a:rPr>
                        <a:t>開端（原点）　　 </a:t>
                      </a:r>
                      <a:r>
                        <a:rPr lang="en-US" altLang="ja-JP" sz="600" u="none" strike="noStrike">
                          <a:effectLst/>
                        </a:rPr>
                        <a:t>2=</a:t>
                      </a:r>
                      <a:r>
                        <a:rPr lang="ja-JP" altLang="en-US" sz="600" u="none" strike="noStrike">
                          <a:effectLst/>
                        </a:rPr>
                        <a:t>閉端</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661787609"/>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18</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W12C</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芯押し現在値</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実数　</a:t>
                      </a:r>
                      <a:r>
                        <a:rPr lang="en-US" altLang="ja-JP" sz="600" u="none" strike="noStrike">
                          <a:effectLst/>
                        </a:rPr>
                        <a:t>0</a:t>
                      </a:r>
                      <a:r>
                        <a:rPr lang="ja-JP" altLang="en-US" sz="600" u="none" strike="noStrike">
                          <a:effectLst/>
                        </a:rPr>
                        <a:t>～</a:t>
                      </a:r>
                      <a:r>
                        <a:rPr lang="en-US" altLang="ja-JP" sz="600" u="none" strike="noStrike">
                          <a:effectLst/>
                        </a:rPr>
                        <a:t>30</a:t>
                      </a:r>
                      <a:r>
                        <a:rPr lang="ja-JP" altLang="en-US" sz="600" u="none" strike="noStrike">
                          <a:effectLst/>
                        </a:rPr>
                        <a:t>ｍｍ程度　</a:t>
                      </a:r>
                      <a:r>
                        <a:rPr lang="en-US" altLang="ja-JP" sz="600" u="none" strike="noStrike">
                          <a:effectLst/>
                        </a:rPr>
                        <a:t>※</a:t>
                      </a:r>
                      <a:r>
                        <a:rPr lang="ja-JP" altLang="en-US" sz="600" u="none" strike="noStrike">
                          <a:effectLst/>
                        </a:rPr>
                        <a:t>片側の閉じ量を表示</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入力桁は</a:t>
                      </a:r>
                      <a:r>
                        <a:rPr lang="en-US" altLang="ja-JP" sz="600" u="none" strike="noStrike">
                          <a:effectLst/>
                        </a:rPr>
                        <a:t>3</a:t>
                      </a:r>
                      <a:r>
                        <a:rPr lang="ja-JP" altLang="en-US" sz="600" u="none" strike="noStrike">
                          <a:effectLst/>
                        </a:rPr>
                        <a:t>桁入力　下位</a:t>
                      </a:r>
                      <a:r>
                        <a:rPr lang="en-US" altLang="ja-JP" sz="600" u="none" strike="noStrike">
                          <a:effectLst/>
                        </a:rPr>
                        <a:t>1</a:t>
                      </a:r>
                      <a:r>
                        <a:rPr lang="ja-JP" altLang="en-US" sz="600" u="none" strike="noStrike">
                          <a:effectLst/>
                        </a:rPr>
                        <a:t>桁目は小数点第一</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198814628"/>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19</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W12D</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500" u="none" strike="noStrike">
                          <a:effectLst/>
                        </a:rPr>
                        <a:t>　</a:t>
                      </a:r>
                      <a:endParaRPr lang="ja-JP" altLang="en-US" sz="5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2023192271"/>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20</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W12E</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1411134801"/>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21</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W12F</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186782426"/>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22</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W130</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現在締め付けﾄﾙｸ設定値</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altLang="ja-JP" sz="600" u="none" strike="noStrike">
                          <a:effectLst/>
                        </a:rPr>
                        <a:t>0</a:t>
                      </a:r>
                      <a:r>
                        <a:rPr lang="ja-JP" altLang="en-US" sz="600" u="none" strike="noStrike">
                          <a:effectLst/>
                        </a:rPr>
                        <a:t>～</a:t>
                      </a:r>
                      <a:r>
                        <a:rPr lang="en-US" altLang="ja-JP" sz="600" u="none" strike="noStrike">
                          <a:effectLst/>
                        </a:rPr>
                        <a:t>100</a:t>
                      </a:r>
                      <a:r>
                        <a:rPr lang="ja-JP" altLang="en-US" sz="600" u="none" strike="noStrike">
                          <a:effectLst/>
                        </a:rPr>
                        <a:t>％</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011030793"/>
                  </a:ext>
                </a:extLst>
              </a:tr>
              <a:tr h="110766">
                <a:tc>
                  <a:txBody>
                    <a:bodyPr/>
                    <a:lstStyle/>
                    <a:p>
                      <a:pPr algn="ctr" fontAlgn="ctr"/>
                      <a:r>
                        <a:rPr lang="en-US" sz="600" u="none" strike="noStrike">
                          <a:effectLst/>
                        </a:rPr>
                        <a:t>OUT</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23</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W131</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zh-TW" altLang="en-US" sz="600" u="none" strike="noStrike" dirty="0">
                          <a:effectLst/>
                        </a:rPr>
                        <a:t>ﾁｬｯｸ動作速度</a:t>
                      </a:r>
                      <a:endParaRPr lang="zh-TW" altLang="en-US" sz="600" b="0" i="0" u="none" strike="noStrike" dirty="0">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sz="600" u="none" strike="noStrike">
                          <a:effectLst/>
                        </a:rPr>
                        <a:t>mm/sec</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dirty="0">
                          <a:effectLst/>
                        </a:rPr>
                        <a:t>　</a:t>
                      </a:r>
                      <a:endParaRPr lang="ja-JP" altLang="en-US" sz="600" b="0" i="0" u="none" strike="noStrike" dirty="0">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4211619416"/>
                  </a:ext>
                </a:extLst>
              </a:tr>
            </a:tbl>
          </a:graphicData>
        </a:graphic>
      </p:graphicFrame>
      <p:sp>
        <p:nvSpPr>
          <p:cNvPr id="8" name="テキスト ボックス 7">
            <a:extLst>
              <a:ext uri="{FF2B5EF4-FFF2-40B4-BE49-F238E27FC236}">
                <a16:creationId xmlns:a16="http://schemas.microsoft.com/office/drawing/2014/main" id="{DC1274F1-6503-43D7-A524-6D777207E4D1}"/>
              </a:ext>
            </a:extLst>
          </p:cNvPr>
          <p:cNvSpPr txBox="1"/>
          <p:nvPr/>
        </p:nvSpPr>
        <p:spPr>
          <a:xfrm>
            <a:off x="5115956" y="4173623"/>
            <a:ext cx="1283428" cy="369332"/>
          </a:xfrm>
          <a:prstGeom prst="rect">
            <a:avLst/>
          </a:prstGeom>
          <a:noFill/>
        </p:spPr>
        <p:txBody>
          <a:bodyPr wrap="none" rtlCol="0">
            <a:spAutoFit/>
          </a:bodyPr>
          <a:lstStyle/>
          <a:p>
            <a:pPr marL="285750" indent="-285750">
              <a:buFont typeface="Arial" panose="020B0604020202020204" pitchFamily="34" charset="0"/>
              <a:buChar char="•"/>
            </a:pPr>
            <a:r>
              <a:rPr lang="en-US" altLang="ja-JP" dirty="0"/>
              <a:t>PC</a:t>
            </a:r>
            <a:r>
              <a:rPr lang="ja-JP" altLang="en-US" dirty="0"/>
              <a:t>⇒</a:t>
            </a:r>
            <a:r>
              <a:rPr lang="en-US" altLang="ja-JP" dirty="0"/>
              <a:t>PLC</a:t>
            </a:r>
            <a:endParaRPr kumimoji="1" lang="ja-JP" altLang="en-US" dirty="0"/>
          </a:p>
        </p:txBody>
      </p:sp>
      <p:graphicFrame>
        <p:nvGraphicFramePr>
          <p:cNvPr id="9" name="表 8">
            <a:extLst>
              <a:ext uri="{FF2B5EF4-FFF2-40B4-BE49-F238E27FC236}">
                <a16:creationId xmlns:a16="http://schemas.microsoft.com/office/drawing/2014/main" id="{908D0C2A-CDDC-495E-9D95-F9DAE8799213}"/>
              </a:ext>
            </a:extLst>
          </p:cNvPr>
          <p:cNvGraphicFramePr>
            <a:graphicFrameLocks noGrp="1"/>
          </p:cNvGraphicFramePr>
          <p:nvPr/>
        </p:nvGraphicFramePr>
        <p:xfrm>
          <a:off x="5115955" y="4542955"/>
          <a:ext cx="6756761" cy="1439971"/>
        </p:xfrm>
        <a:graphic>
          <a:graphicData uri="http://schemas.openxmlformats.org/drawingml/2006/table">
            <a:tbl>
              <a:tblPr>
                <a:tableStyleId>{5C22544A-7EE6-4342-B048-85BDC9FD1C3A}</a:tableStyleId>
              </a:tblPr>
              <a:tblGrid>
                <a:gridCol w="259876">
                  <a:extLst>
                    <a:ext uri="{9D8B030D-6E8A-4147-A177-3AD203B41FA5}">
                      <a16:colId xmlns:a16="http://schemas.microsoft.com/office/drawing/2014/main" val="3739082965"/>
                    </a:ext>
                  </a:extLst>
                </a:gridCol>
                <a:gridCol w="346501">
                  <a:extLst>
                    <a:ext uri="{9D8B030D-6E8A-4147-A177-3AD203B41FA5}">
                      <a16:colId xmlns:a16="http://schemas.microsoft.com/office/drawing/2014/main" val="268858253"/>
                    </a:ext>
                  </a:extLst>
                </a:gridCol>
                <a:gridCol w="346501">
                  <a:extLst>
                    <a:ext uri="{9D8B030D-6E8A-4147-A177-3AD203B41FA5}">
                      <a16:colId xmlns:a16="http://schemas.microsoft.com/office/drawing/2014/main" val="1686416884"/>
                    </a:ext>
                  </a:extLst>
                </a:gridCol>
                <a:gridCol w="1299378">
                  <a:extLst>
                    <a:ext uri="{9D8B030D-6E8A-4147-A177-3AD203B41FA5}">
                      <a16:colId xmlns:a16="http://schemas.microsoft.com/office/drawing/2014/main" val="4239271561"/>
                    </a:ext>
                  </a:extLst>
                </a:gridCol>
                <a:gridCol w="1992375">
                  <a:extLst>
                    <a:ext uri="{9D8B030D-6E8A-4147-A177-3AD203B41FA5}">
                      <a16:colId xmlns:a16="http://schemas.microsoft.com/office/drawing/2014/main" val="1182424245"/>
                    </a:ext>
                  </a:extLst>
                </a:gridCol>
                <a:gridCol w="346501">
                  <a:extLst>
                    <a:ext uri="{9D8B030D-6E8A-4147-A177-3AD203B41FA5}">
                      <a16:colId xmlns:a16="http://schemas.microsoft.com/office/drawing/2014/main" val="4258988062"/>
                    </a:ext>
                  </a:extLst>
                </a:gridCol>
                <a:gridCol w="173250">
                  <a:extLst>
                    <a:ext uri="{9D8B030D-6E8A-4147-A177-3AD203B41FA5}">
                      <a16:colId xmlns:a16="http://schemas.microsoft.com/office/drawing/2014/main" val="3219327532"/>
                    </a:ext>
                  </a:extLst>
                </a:gridCol>
                <a:gridCol w="1992379">
                  <a:extLst>
                    <a:ext uri="{9D8B030D-6E8A-4147-A177-3AD203B41FA5}">
                      <a16:colId xmlns:a16="http://schemas.microsoft.com/office/drawing/2014/main" val="2769799878"/>
                    </a:ext>
                  </a:extLst>
                </a:gridCol>
              </a:tblGrid>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0</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W20</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zh-TW" altLang="en-US" sz="600" u="none" strike="noStrike">
                          <a:effectLst/>
                        </a:rPr>
                        <a:t>ﾁｬｯｸ動作指示</a:t>
                      </a:r>
                      <a:endParaRPr lang="zh-TW"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altLang="ja-JP" sz="600" u="none" strike="noStrike">
                          <a:effectLst/>
                        </a:rPr>
                        <a:t>1=</a:t>
                      </a:r>
                      <a:r>
                        <a:rPr lang="ja-JP" altLang="en-US" sz="600" u="none" strike="noStrike">
                          <a:effectLst/>
                        </a:rPr>
                        <a:t>開き指令  </a:t>
                      </a:r>
                      <a:r>
                        <a:rPr lang="en-US" altLang="ja-JP" sz="600" u="none" strike="noStrike">
                          <a:effectLst/>
                        </a:rPr>
                        <a:t>2=</a:t>
                      </a:r>
                      <a:r>
                        <a:rPr lang="ja-JP" altLang="en-US" sz="600" u="none" strike="noStrike">
                          <a:effectLst/>
                        </a:rPr>
                        <a:t>閉じ指令</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sz="600" u="none" strike="noStrike">
                          <a:effectLst/>
                        </a:rPr>
                        <a:t>1sec</a:t>
                      </a:r>
                      <a:r>
                        <a:rPr lang="ja-JP" altLang="en-US" sz="600" u="none" strike="noStrike">
                          <a:effectLst/>
                        </a:rPr>
                        <a:t>ﾊﾟﾙｽ</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2553760889"/>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W21</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ﾁｬｯｸ把持ﾄﾙｸ指定</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altLang="ja-JP" sz="600" u="none" strike="noStrike">
                          <a:effectLst/>
                        </a:rPr>
                        <a:t>0</a:t>
                      </a:r>
                      <a:r>
                        <a:rPr lang="ja-JP" altLang="en-US" sz="600" u="none" strike="noStrike">
                          <a:effectLst/>
                        </a:rPr>
                        <a:t>から</a:t>
                      </a:r>
                      <a:r>
                        <a:rPr lang="en-US" altLang="ja-JP" sz="600" u="none" strike="noStrike">
                          <a:effectLst/>
                        </a:rPr>
                        <a:t>100</a:t>
                      </a:r>
                      <a:r>
                        <a:rPr lang="ja-JP" altLang="en-US" sz="600" u="none" strike="noStrike">
                          <a:effectLst/>
                        </a:rPr>
                        <a:t>％で入力</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2713078429"/>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2</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W22</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zh-TW" altLang="en-US" sz="600" u="none" strike="noStrike">
                          <a:effectLst/>
                        </a:rPr>
                        <a:t>ﾁｬｯｸ動作速度指定</a:t>
                      </a:r>
                      <a:endParaRPr lang="zh-TW"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sz="600" u="none" strike="noStrike">
                          <a:effectLst/>
                        </a:rPr>
                        <a:t>mm/sec</a:t>
                      </a:r>
                      <a:r>
                        <a:rPr lang="ja-JP" altLang="en-US" sz="600" u="none" strike="noStrike">
                          <a:effectLst/>
                        </a:rPr>
                        <a:t>で入力</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893900272"/>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3</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W23</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2881870728"/>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4</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W24</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848432016"/>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5</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W25</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443684635"/>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6</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W26</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4205695101"/>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7</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W27</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1125536237"/>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8</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W28</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361318813"/>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9</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W29</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1902522692"/>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10</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W2A</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芯押し動作指示</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altLang="zh-TW" sz="600" u="none" strike="noStrike">
                          <a:effectLst/>
                        </a:rPr>
                        <a:t>1=</a:t>
                      </a:r>
                      <a:r>
                        <a:rPr lang="zh-TW" altLang="en-US" sz="600" u="none" strike="noStrike">
                          <a:effectLst/>
                        </a:rPr>
                        <a:t>上昇指令 　</a:t>
                      </a:r>
                      <a:r>
                        <a:rPr lang="en-US" altLang="zh-TW" sz="600" u="none" strike="noStrike">
                          <a:effectLst/>
                        </a:rPr>
                        <a:t>2=</a:t>
                      </a:r>
                      <a:r>
                        <a:rPr lang="zh-TW" altLang="en-US" sz="600" u="none" strike="noStrike">
                          <a:effectLst/>
                        </a:rPr>
                        <a:t>下降指令</a:t>
                      </a:r>
                      <a:endParaRPr lang="zh-TW"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sz="600" u="none" strike="noStrike">
                          <a:effectLst/>
                        </a:rPr>
                        <a:t>1sec</a:t>
                      </a:r>
                      <a:r>
                        <a:rPr lang="ja-JP" altLang="en-US" sz="600" u="none" strike="noStrike">
                          <a:effectLst/>
                        </a:rPr>
                        <a:t>ﾊﾟﾙｽ</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217615418"/>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11</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W2B</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芯押し押し付けﾄﾙｸ指定</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altLang="ja-JP" sz="600" u="none" strike="noStrike">
                          <a:effectLst/>
                        </a:rPr>
                        <a:t>0</a:t>
                      </a:r>
                      <a:r>
                        <a:rPr lang="ja-JP" altLang="en-US" sz="600" u="none" strike="noStrike">
                          <a:effectLst/>
                        </a:rPr>
                        <a:t>から</a:t>
                      </a:r>
                      <a:r>
                        <a:rPr lang="en-US" altLang="ja-JP" sz="600" u="none" strike="noStrike">
                          <a:effectLst/>
                        </a:rPr>
                        <a:t>100</a:t>
                      </a:r>
                      <a:r>
                        <a:rPr lang="ja-JP" altLang="en-US" sz="600" u="none" strike="noStrike">
                          <a:effectLst/>
                        </a:rPr>
                        <a:t>％で入力</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3352098659"/>
                  </a:ext>
                </a:extLst>
              </a:tr>
              <a:tr h="110767">
                <a:tc>
                  <a:txBody>
                    <a:bodyPr/>
                    <a:lstStyle/>
                    <a:p>
                      <a:pPr algn="ctr" fontAlgn="ctr"/>
                      <a:r>
                        <a:rPr lang="en-US" sz="600" u="none" strike="noStrike">
                          <a:effectLst/>
                        </a:rPr>
                        <a:t>IN</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altLang="ja-JP" sz="600" u="none" strike="noStrike">
                          <a:effectLst/>
                        </a:rPr>
                        <a:t>12</a:t>
                      </a:r>
                      <a:endParaRPr lang="en-US" altLang="ja-JP"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en-US" sz="600" u="none" strike="noStrike">
                          <a:effectLst/>
                        </a:rPr>
                        <a:t>W2C</a:t>
                      </a:r>
                      <a:endParaRPr 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芯押し動作速度指定</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en-US" sz="600" u="none" strike="noStrike">
                          <a:effectLst/>
                        </a:rPr>
                        <a:t>mm/sec</a:t>
                      </a:r>
                      <a:r>
                        <a:rPr lang="ja-JP" altLang="en-US" sz="600" u="none" strike="noStrike">
                          <a:effectLst/>
                        </a:rPr>
                        <a:t>で入力</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ctr" fontAlgn="ctr"/>
                      <a:r>
                        <a:rPr lang="ja-JP" altLang="en-US" sz="600" u="none" strike="noStrike">
                          <a:effectLst/>
                        </a:rPr>
                        <a:t>　</a:t>
                      </a:r>
                      <a:endParaRPr lang="ja-JP" altLang="en-US" sz="600" b="0" i="0" u="none" strike="noStrike">
                        <a:effectLst/>
                        <a:latin typeface="ＭＳ Ｐゴシック" panose="020B0600070205080204" pitchFamily="50" charset="-128"/>
                        <a:ea typeface="ＭＳ Ｐゴシック" panose="020B0600070205080204" pitchFamily="50" charset="-128"/>
                      </a:endParaRPr>
                    </a:p>
                  </a:txBody>
                  <a:tcPr marL="3692" marR="3692" marT="3692" marB="0" anchor="ctr"/>
                </a:tc>
                <a:tc>
                  <a:txBody>
                    <a:bodyPr/>
                    <a:lstStyle/>
                    <a:p>
                      <a:pPr algn="l" fontAlgn="ctr"/>
                      <a:r>
                        <a:rPr lang="ja-JP" altLang="en-US" sz="600" u="none" strike="noStrike" dirty="0">
                          <a:effectLst/>
                        </a:rPr>
                        <a:t>　</a:t>
                      </a:r>
                      <a:endParaRPr lang="ja-JP" altLang="en-US" sz="600" b="0" i="0" u="none" strike="noStrike" dirty="0">
                        <a:effectLst/>
                        <a:latin typeface="ＭＳ Ｐゴシック" panose="020B0600070205080204" pitchFamily="50" charset="-128"/>
                        <a:ea typeface="ＭＳ Ｐゴシック" panose="020B0600070205080204" pitchFamily="50" charset="-128"/>
                      </a:endParaRPr>
                    </a:p>
                  </a:txBody>
                  <a:tcPr marL="3692" marR="3692" marT="3692" marB="0" anchor="ctr"/>
                </a:tc>
                <a:extLst>
                  <a:ext uri="{0D108BD9-81ED-4DB2-BD59-A6C34878D82A}">
                    <a16:rowId xmlns:a16="http://schemas.microsoft.com/office/drawing/2014/main" val="1632483664"/>
                  </a:ext>
                </a:extLst>
              </a:tr>
            </a:tbl>
          </a:graphicData>
        </a:graphic>
      </p:graphicFrame>
    </p:spTree>
    <p:extLst>
      <p:ext uri="{BB962C8B-B14F-4D97-AF65-F5344CB8AC3E}">
        <p14:creationId xmlns:p14="http://schemas.microsoft.com/office/powerpoint/2010/main" val="841258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65FCB9E8-1162-4059-902A-F4CB0EA7E42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1856" b="21856"/>
          <a:stretch>
            <a:fillRect/>
          </a:stretch>
        </p:blipFill>
        <p:spPr/>
      </p:pic>
      <p:sp>
        <p:nvSpPr>
          <p:cNvPr id="3" name="タイトル 2">
            <a:extLst>
              <a:ext uri="{FF2B5EF4-FFF2-40B4-BE49-F238E27FC236}">
                <a16:creationId xmlns:a16="http://schemas.microsoft.com/office/drawing/2014/main" id="{9B229DB8-29C7-42AC-8730-420D1BFE89D3}"/>
              </a:ext>
            </a:extLst>
          </p:cNvPr>
          <p:cNvSpPr>
            <a:spLocks noGrp="1"/>
          </p:cNvSpPr>
          <p:nvPr>
            <p:ph type="title"/>
          </p:nvPr>
        </p:nvSpPr>
        <p:spPr/>
        <p:txBody>
          <a:bodyPr/>
          <a:lstStyle/>
          <a:p>
            <a:r>
              <a:rPr kumimoji="1" lang="en-US" altLang="ja-JP" dirty="0" err="1"/>
              <a:t>INpact</a:t>
            </a:r>
            <a:r>
              <a:rPr kumimoji="1" lang="en-US" altLang="ja-JP" dirty="0"/>
              <a:t> Setup Guide</a:t>
            </a:r>
            <a:endParaRPr kumimoji="1" lang="ja-JP" altLang="en-US" dirty="0"/>
          </a:p>
        </p:txBody>
      </p:sp>
      <p:sp>
        <p:nvSpPr>
          <p:cNvPr id="4" name="テキスト プレースホルダー 3">
            <a:extLst>
              <a:ext uri="{FF2B5EF4-FFF2-40B4-BE49-F238E27FC236}">
                <a16:creationId xmlns:a16="http://schemas.microsoft.com/office/drawing/2014/main" id="{70D4419D-0032-473C-B93E-1D25BA3235BC}"/>
              </a:ext>
            </a:extLst>
          </p:cNvPr>
          <p:cNvSpPr>
            <a:spLocks noGrp="1"/>
          </p:cNvSpPr>
          <p:nvPr>
            <p:ph type="body" sz="half" idx="2"/>
          </p:nvPr>
        </p:nvSpPr>
        <p:spPr>
          <a:xfrm>
            <a:off x="1097279" y="5715000"/>
            <a:ext cx="10113264" cy="609600"/>
          </a:xfrm>
        </p:spPr>
        <p:txBody>
          <a:bodyPr>
            <a:normAutofit fontScale="92500"/>
          </a:bodyPr>
          <a:lstStyle/>
          <a:p>
            <a:r>
              <a:rPr kumimoji="1" lang="ja-JP" altLang="en-US" dirty="0"/>
              <a:t>ドライバインストールから、通信アプリの動作確認までの手順を記してます。</a:t>
            </a:r>
            <a:endParaRPr kumimoji="1" lang="en-US" altLang="ja-JP" dirty="0"/>
          </a:p>
          <a:p>
            <a:r>
              <a:rPr kumimoji="1" lang="ja-JP" altLang="en-US" dirty="0"/>
              <a:t>この手順を踏んだファイルは既に</a:t>
            </a:r>
            <a:r>
              <a:rPr kumimoji="1" lang="en-US" altLang="ja-JP" dirty="0"/>
              <a:t>NAS</a:t>
            </a:r>
            <a:r>
              <a:rPr kumimoji="1" lang="ja-JP" altLang="en-US" dirty="0"/>
              <a:t>上にあります。再セットアップが必要な場合にのみ参考にしてください。</a:t>
            </a:r>
          </a:p>
        </p:txBody>
      </p:sp>
    </p:spTree>
    <p:extLst>
      <p:ext uri="{BB962C8B-B14F-4D97-AF65-F5344CB8AC3E}">
        <p14:creationId xmlns:p14="http://schemas.microsoft.com/office/powerpoint/2010/main" val="3169988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5" y="487681"/>
            <a:ext cx="3707154" cy="1132114"/>
          </a:xfrm>
        </p:spPr>
        <p:txBody>
          <a:bodyPr>
            <a:noAutofit/>
          </a:bodyPr>
          <a:lstStyle/>
          <a:p>
            <a:r>
              <a:rPr kumimoji="1" lang="en-US" altLang="ja-JP" sz="2400" dirty="0"/>
              <a:t>Step1.1 </a:t>
            </a:r>
            <a:br>
              <a:rPr kumimoji="1" lang="en-US" altLang="ja-JP" sz="2400" dirty="0"/>
            </a:br>
            <a:r>
              <a:rPr kumimoji="1" lang="en-US" altLang="ja-JP" sz="2400" dirty="0"/>
              <a:t>ubuntu</a:t>
            </a:r>
            <a:r>
              <a:rPr kumimoji="1" lang="ja-JP" altLang="en-US" sz="2400" dirty="0"/>
              <a:t>に</a:t>
            </a:r>
            <a:r>
              <a:rPr kumimoji="1" lang="en-US" altLang="ja-JP" sz="2400" dirty="0" err="1"/>
              <a:t>Inpact</a:t>
            </a:r>
            <a:r>
              <a:rPr kumimoji="1" lang="en-US" altLang="ja-JP" sz="2400" dirty="0"/>
              <a:t> Slave </a:t>
            </a:r>
            <a:r>
              <a:rPr kumimoji="1" lang="en-US" altLang="ja-JP" sz="2400" dirty="0" err="1"/>
              <a:t>PCle</a:t>
            </a:r>
            <a:r>
              <a:rPr kumimoji="1" lang="ja-JP" altLang="en-US" sz="2400" dirty="0"/>
              <a:t>の</a:t>
            </a:r>
            <a:r>
              <a:rPr kumimoji="1" lang="en-US" altLang="ja-JP" sz="2400" dirty="0" err="1"/>
              <a:t>KernelModule</a:t>
            </a:r>
            <a:r>
              <a:rPr kumimoji="1" lang="ja-JP" altLang="en-US" sz="2400" dirty="0"/>
              <a:t>をインストール</a:t>
            </a:r>
          </a:p>
        </p:txBody>
      </p:sp>
      <p:sp>
        <p:nvSpPr>
          <p:cNvPr id="4" name="テキスト プレースホルダー 3">
            <a:extLst>
              <a:ext uri="{FF2B5EF4-FFF2-40B4-BE49-F238E27FC236}">
                <a16:creationId xmlns:a16="http://schemas.microsoft.com/office/drawing/2014/main" id="{C5A798C0-642A-4F64-9700-2431929C4B61}"/>
              </a:ext>
            </a:extLst>
          </p:cNvPr>
          <p:cNvSpPr>
            <a:spLocks noGrp="1"/>
          </p:cNvSpPr>
          <p:nvPr>
            <p:ph type="body" sz="half" idx="2"/>
          </p:nvPr>
        </p:nvSpPr>
        <p:spPr>
          <a:xfrm>
            <a:off x="643465" y="1871650"/>
            <a:ext cx="3909284" cy="4779407"/>
          </a:xfrm>
        </p:spPr>
        <p:txBody>
          <a:bodyPr>
            <a:normAutofit/>
          </a:bodyPr>
          <a:lstStyle/>
          <a:p>
            <a:r>
              <a:rPr kumimoji="1" lang="ja-JP" altLang="en-US" dirty="0"/>
              <a:t>「（付属ディスク内）</a:t>
            </a:r>
            <a:r>
              <a:rPr kumimoji="1" lang="en-US" altLang="ja-JP" dirty="0"/>
              <a:t>/products/</a:t>
            </a:r>
            <a:r>
              <a:rPr kumimoji="1" lang="en-US" altLang="ja-JP" dirty="0" err="1"/>
              <a:t>inpact</a:t>
            </a:r>
            <a:r>
              <a:rPr kumimoji="1" lang="en-US" altLang="ja-JP" dirty="0"/>
              <a:t>/driver/Linux/</a:t>
            </a:r>
            <a:r>
              <a:rPr kumimoji="1" lang="ja-JP" altLang="en-US" dirty="0"/>
              <a:t>」に</a:t>
            </a:r>
            <a:br>
              <a:rPr kumimoji="1" lang="en-US" altLang="ja-JP" dirty="0"/>
            </a:br>
            <a:r>
              <a:rPr kumimoji="1" lang="ja-JP" altLang="en-US" dirty="0"/>
              <a:t>ある３つファイルのうち、使用</a:t>
            </a:r>
            <a:r>
              <a:rPr kumimoji="1" lang="en-US" altLang="ja-JP" dirty="0"/>
              <a:t>PC</a:t>
            </a:r>
            <a:r>
              <a:rPr kumimoji="1" lang="ja-JP" altLang="en-US" dirty="0"/>
              <a:t>の環境に合ったものを解凍する。</a:t>
            </a:r>
            <a:endParaRPr kumimoji="1" lang="en-US" altLang="ja-JP" dirty="0"/>
          </a:p>
          <a:p>
            <a:r>
              <a:rPr kumimoji="1" lang="ja-JP" altLang="en-US" dirty="0"/>
              <a:t>解凍したファイルをローカルにコピーしてくる。</a:t>
            </a:r>
            <a:br>
              <a:rPr kumimoji="1" lang="en-US" altLang="ja-JP" dirty="0"/>
            </a:br>
            <a:r>
              <a:rPr kumimoji="1" lang="ja-JP" altLang="en-US" dirty="0"/>
              <a:t>（インストールした後のフォルダ移動とかで文句言われたくないから）</a:t>
            </a:r>
            <a:endParaRPr kumimoji="1" lang="en-US" altLang="ja-JP" dirty="0"/>
          </a:p>
          <a:p>
            <a:r>
              <a:rPr kumimoji="1" lang="ja-JP" altLang="en-US" dirty="0"/>
              <a:t>解凍されたファイルのすぐ下にある「</a:t>
            </a:r>
            <a:r>
              <a:rPr kumimoji="1" lang="en-US" altLang="ja-JP" dirty="0"/>
              <a:t>ReadMe_Linux.txt</a:t>
            </a:r>
            <a:r>
              <a:rPr kumimoji="1" lang="ja-JP" altLang="en-US" dirty="0"/>
              <a:t>」にある</a:t>
            </a:r>
            <a:br>
              <a:rPr kumimoji="1" lang="en-US" altLang="ja-JP" dirty="0"/>
            </a:br>
            <a:r>
              <a:rPr kumimoji="1" lang="ja-JP" altLang="en-US" dirty="0"/>
              <a:t>「</a:t>
            </a:r>
            <a:r>
              <a:rPr kumimoji="1" lang="en-US" altLang="ja-JP" dirty="0"/>
              <a:t>Compiling the Kernel Module</a:t>
            </a:r>
            <a:r>
              <a:rPr kumimoji="1" lang="ja-JP" altLang="en-US" dirty="0"/>
              <a:t>」の項に従ってモジュールをインストールする。</a:t>
            </a:r>
            <a:endParaRPr kumimoji="1" lang="en-US" altLang="ja-JP" dirty="0"/>
          </a:p>
          <a:p>
            <a:r>
              <a:rPr kumimoji="1" lang="ja-JP" altLang="en-US" dirty="0"/>
              <a:t>「</a:t>
            </a:r>
            <a:r>
              <a:rPr kumimoji="1" lang="en-US" altLang="ja-JP" dirty="0"/>
              <a:t>Using IDL Application</a:t>
            </a:r>
            <a:r>
              <a:rPr kumimoji="1" lang="ja-JP" altLang="en-US" dirty="0"/>
              <a:t>」にある「</a:t>
            </a:r>
            <a:r>
              <a:rPr kumimoji="1" lang="en-US" altLang="ja-JP" dirty="0"/>
              <a:t>./</a:t>
            </a:r>
            <a:r>
              <a:rPr kumimoji="1" lang="en-US" altLang="ja-JP" dirty="0" err="1"/>
              <a:t>LinuxIdlApp</a:t>
            </a:r>
            <a:r>
              <a:rPr kumimoji="1" lang="ja-JP" altLang="en-US" dirty="0"/>
              <a:t>」を起動し、「</a:t>
            </a:r>
            <a:r>
              <a:rPr kumimoji="1" lang="en-US" altLang="ja-JP" dirty="0" err="1"/>
              <a:t>hogehoge</a:t>
            </a:r>
            <a:r>
              <a:rPr kumimoji="1" lang="en-US" altLang="ja-JP" dirty="0"/>
              <a:t> WAIT_PROCESS</a:t>
            </a:r>
            <a:r>
              <a:rPr kumimoji="1" lang="ja-JP" altLang="en-US" dirty="0"/>
              <a:t>」と表示されれば</a:t>
            </a:r>
            <a:r>
              <a:rPr kumimoji="1" lang="en-US" altLang="ja-JP" dirty="0"/>
              <a:t>OK</a:t>
            </a:r>
          </a:p>
        </p:txBody>
      </p:sp>
      <p:pic>
        <p:nvPicPr>
          <p:cNvPr id="5" name="図 4">
            <a:extLst>
              <a:ext uri="{FF2B5EF4-FFF2-40B4-BE49-F238E27FC236}">
                <a16:creationId xmlns:a16="http://schemas.microsoft.com/office/drawing/2014/main" id="{07904F09-278F-4B68-82BE-5E73F79BD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233" y="1253690"/>
            <a:ext cx="5800825" cy="4350619"/>
          </a:xfrm>
          <a:prstGeom prst="rect">
            <a:avLst/>
          </a:prstGeom>
        </p:spPr>
      </p:pic>
    </p:spTree>
    <p:extLst>
      <p:ext uri="{BB962C8B-B14F-4D97-AF65-F5344CB8AC3E}">
        <p14:creationId xmlns:p14="http://schemas.microsoft.com/office/powerpoint/2010/main" val="2959470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C8CB7-75DC-478F-B7B2-FC76C1B85659}"/>
              </a:ext>
            </a:extLst>
          </p:cNvPr>
          <p:cNvSpPr>
            <a:spLocks noGrp="1"/>
          </p:cNvSpPr>
          <p:nvPr>
            <p:ph type="title"/>
          </p:nvPr>
        </p:nvSpPr>
        <p:spPr>
          <a:xfrm>
            <a:off x="643465" y="487681"/>
            <a:ext cx="3707154" cy="1132114"/>
          </a:xfrm>
        </p:spPr>
        <p:txBody>
          <a:bodyPr>
            <a:noAutofit/>
          </a:bodyPr>
          <a:lstStyle/>
          <a:p>
            <a:r>
              <a:rPr kumimoji="1" lang="en-US" altLang="ja-JP" sz="2400" dirty="0"/>
              <a:t>Step1.1 </a:t>
            </a:r>
            <a:br>
              <a:rPr kumimoji="1" lang="en-US" altLang="ja-JP" sz="2400" dirty="0"/>
            </a:br>
            <a:r>
              <a:rPr kumimoji="1" lang="en-US" altLang="ja-JP" sz="2400" dirty="0"/>
              <a:t>ubuntu</a:t>
            </a:r>
            <a:r>
              <a:rPr kumimoji="1" lang="ja-JP" altLang="en-US" sz="2400" dirty="0"/>
              <a:t>に</a:t>
            </a:r>
            <a:r>
              <a:rPr kumimoji="1" lang="en-US" altLang="ja-JP" sz="2400" dirty="0" err="1"/>
              <a:t>Inpact</a:t>
            </a:r>
            <a:r>
              <a:rPr kumimoji="1" lang="en-US" altLang="ja-JP" sz="2400" dirty="0"/>
              <a:t> Slave </a:t>
            </a:r>
            <a:r>
              <a:rPr kumimoji="1" lang="en-US" altLang="ja-JP" sz="2400" dirty="0" err="1"/>
              <a:t>PCle</a:t>
            </a:r>
            <a:r>
              <a:rPr kumimoji="1" lang="ja-JP" altLang="en-US" sz="2400" dirty="0"/>
              <a:t>の</a:t>
            </a:r>
            <a:r>
              <a:rPr kumimoji="1" lang="en-US" altLang="ja-JP" sz="2400" dirty="0" err="1"/>
              <a:t>KernelModule</a:t>
            </a:r>
            <a:r>
              <a:rPr kumimoji="1" lang="ja-JP" altLang="en-US" sz="2400" dirty="0"/>
              <a:t>をインストール</a:t>
            </a:r>
          </a:p>
        </p:txBody>
      </p:sp>
      <p:sp>
        <p:nvSpPr>
          <p:cNvPr id="4" name="テキスト プレースホルダー 3">
            <a:extLst>
              <a:ext uri="{FF2B5EF4-FFF2-40B4-BE49-F238E27FC236}">
                <a16:creationId xmlns:a16="http://schemas.microsoft.com/office/drawing/2014/main" id="{C5A798C0-642A-4F64-9700-2431929C4B61}"/>
              </a:ext>
            </a:extLst>
          </p:cNvPr>
          <p:cNvSpPr>
            <a:spLocks noGrp="1"/>
          </p:cNvSpPr>
          <p:nvPr>
            <p:ph type="body" sz="half" idx="2"/>
          </p:nvPr>
        </p:nvSpPr>
        <p:spPr>
          <a:xfrm>
            <a:off x="5080712" y="487681"/>
            <a:ext cx="6690986" cy="6163376"/>
          </a:xfrm>
        </p:spPr>
        <p:txBody>
          <a:bodyPr>
            <a:normAutofit/>
          </a:bodyPr>
          <a:lstStyle/>
          <a:p>
            <a:pPr>
              <a:buClrTx/>
            </a:pPr>
            <a:r>
              <a:rPr kumimoji="1" lang="ja-JP" altLang="en-US" dirty="0">
                <a:solidFill>
                  <a:schemeClr val="tx1"/>
                </a:solidFill>
              </a:rPr>
              <a:t>トラブルシューティング</a:t>
            </a:r>
            <a:endParaRPr kumimoji="1" lang="en-US" altLang="ja-JP" dirty="0">
              <a:solidFill>
                <a:schemeClr val="tx1"/>
              </a:solidFill>
            </a:endParaRPr>
          </a:p>
          <a:p>
            <a:pPr marL="285750" indent="-285750">
              <a:buClrTx/>
              <a:buFont typeface="Wingdings" panose="05000000000000000000" pitchFamily="2" charset="2"/>
              <a:buChar char="l"/>
            </a:pPr>
            <a:r>
              <a:rPr kumimoji="1" lang="ja-JP" altLang="en-US" dirty="0">
                <a:solidFill>
                  <a:schemeClr val="tx1"/>
                </a:solidFill>
              </a:rPr>
              <a:t>「</a:t>
            </a:r>
            <a:r>
              <a:rPr kumimoji="1" lang="en-US" altLang="ja-JP" dirty="0">
                <a:solidFill>
                  <a:schemeClr val="tx1"/>
                </a:solidFill>
              </a:rPr>
              <a:t>./</a:t>
            </a:r>
            <a:r>
              <a:rPr kumimoji="1" lang="en-US" altLang="ja-JP" dirty="0" err="1">
                <a:solidFill>
                  <a:schemeClr val="tx1"/>
                </a:solidFill>
              </a:rPr>
              <a:t>LinuxIDLApp</a:t>
            </a:r>
            <a:r>
              <a:rPr kumimoji="1" lang="ja-JP" altLang="en-US" dirty="0">
                <a:solidFill>
                  <a:schemeClr val="tx1"/>
                </a:solidFill>
              </a:rPr>
              <a:t>」の起動時に「</a:t>
            </a:r>
            <a:r>
              <a:rPr kumimoji="1" lang="en-US" altLang="ja-JP" dirty="0" err="1">
                <a:solidFill>
                  <a:schemeClr val="tx1"/>
                </a:solidFill>
              </a:rPr>
              <a:t>abcc_OpenControl</a:t>
            </a:r>
            <a:r>
              <a:rPr kumimoji="1" lang="en-US" altLang="ja-JP" dirty="0">
                <a:solidFill>
                  <a:schemeClr val="tx1"/>
                </a:solidFill>
              </a:rPr>
              <a:t> Failed</a:t>
            </a:r>
            <a:r>
              <a:rPr kumimoji="1" lang="ja-JP" altLang="en-US" dirty="0">
                <a:solidFill>
                  <a:schemeClr val="tx1"/>
                </a:solidFill>
              </a:rPr>
              <a:t>」という</a:t>
            </a:r>
            <a:br>
              <a:rPr kumimoji="1" lang="en-US" altLang="ja-JP" dirty="0">
                <a:solidFill>
                  <a:schemeClr val="tx1"/>
                </a:solidFill>
              </a:rPr>
            </a:br>
            <a:r>
              <a:rPr kumimoji="1" lang="ja-JP" altLang="en-US" dirty="0">
                <a:solidFill>
                  <a:schemeClr val="tx1"/>
                </a:solidFill>
              </a:rPr>
              <a:t>エラーが表示された場合</a:t>
            </a:r>
            <a:endParaRPr kumimoji="1" lang="en-US" altLang="ja-JP" dirty="0">
              <a:solidFill>
                <a:schemeClr val="tx1"/>
              </a:solidFill>
            </a:endParaRPr>
          </a:p>
          <a:p>
            <a:pPr marL="285750" indent="-285750">
              <a:buClrTx/>
              <a:buFont typeface="Wingdings" panose="05000000000000000000" pitchFamily="2" charset="2"/>
              <a:buChar char="Ø"/>
            </a:pPr>
            <a:r>
              <a:rPr kumimoji="1" lang="ja-JP" altLang="en-US" dirty="0">
                <a:solidFill>
                  <a:schemeClr val="tx1"/>
                </a:solidFill>
              </a:rPr>
              <a:t>このメッセージは意味は</a:t>
            </a:r>
            <a:br>
              <a:rPr kumimoji="1" lang="en-US" altLang="ja-JP" dirty="0">
                <a:solidFill>
                  <a:schemeClr val="tx1"/>
                </a:solidFill>
              </a:rPr>
            </a:br>
            <a:r>
              <a:rPr kumimoji="1" lang="ja-JP" altLang="en-US" dirty="0">
                <a:solidFill>
                  <a:schemeClr val="tx1"/>
                </a:solidFill>
              </a:rPr>
              <a:t>「</a:t>
            </a:r>
            <a:r>
              <a:rPr kumimoji="1" lang="en-US" altLang="ja-JP" dirty="0">
                <a:solidFill>
                  <a:schemeClr val="tx1"/>
                </a:solidFill>
              </a:rPr>
              <a:t>If the hardware is used by another application the call fails.</a:t>
            </a:r>
            <a:r>
              <a:rPr kumimoji="1" lang="ja-JP" altLang="en-US" dirty="0">
                <a:solidFill>
                  <a:schemeClr val="tx1"/>
                </a:solidFill>
              </a:rPr>
              <a:t>」</a:t>
            </a:r>
            <a:br>
              <a:rPr kumimoji="1" lang="en-US" altLang="ja-JP" dirty="0">
                <a:solidFill>
                  <a:schemeClr val="tx1"/>
                </a:solidFill>
              </a:rPr>
            </a:br>
            <a:r>
              <a:rPr kumimoji="1" lang="ja-JP" altLang="en-US" dirty="0">
                <a:solidFill>
                  <a:schemeClr val="tx1"/>
                </a:solidFill>
              </a:rPr>
              <a:t>別のターミナルなどで「</a:t>
            </a:r>
            <a:r>
              <a:rPr kumimoji="1" lang="en-US" altLang="ja-JP" dirty="0">
                <a:solidFill>
                  <a:schemeClr val="tx1"/>
                </a:solidFill>
              </a:rPr>
              <a:t>./</a:t>
            </a:r>
            <a:r>
              <a:rPr kumimoji="1" lang="en-US" altLang="ja-JP" dirty="0" err="1">
                <a:solidFill>
                  <a:schemeClr val="tx1"/>
                </a:solidFill>
              </a:rPr>
              <a:t>LinuxIDLApp</a:t>
            </a:r>
            <a:r>
              <a:rPr kumimoji="1" lang="ja-JP" altLang="en-US" dirty="0">
                <a:solidFill>
                  <a:schemeClr val="tx1"/>
                </a:solidFill>
              </a:rPr>
              <a:t>」を起動している場合は</a:t>
            </a:r>
            <a:br>
              <a:rPr kumimoji="1" lang="en-US" altLang="ja-JP" dirty="0">
                <a:solidFill>
                  <a:schemeClr val="tx1"/>
                </a:solidFill>
              </a:rPr>
            </a:br>
            <a:r>
              <a:rPr kumimoji="1" lang="ja-JP" altLang="en-US" dirty="0">
                <a:solidFill>
                  <a:schemeClr val="tx1"/>
                </a:solidFill>
              </a:rPr>
              <a:t>そちらを先に閉じること。</a:t>
            </a:r>
            <a:r>
              <a:rPr kumimoji="1" lang="ja-JP" altLang="en-US" sz="1400" u="sng" dirty="0">
                <a:solidFill>
                  <a:srgbClr val="FF0000"/>
                </a:solidFill>
              </a:rPr>
              <a:t>起動してないのにこのエラーが出たら詰み</a:t>
            </a:r>
            <a:endParaRPr kumimoji="1" lang="en-US" altLang="ja-JP" sz="2400" u="sng" dirty="0">
              <a:solidFill>
                <a:srgbClr val="FF0000"/>
              </a:solidFill>
            </a:endParaRPr>
          </a:p>
          <a:p>
            <a:pPr marL="285750" indent="-285750">
              <a:buClrTx/>
              <a:buFont typeface="Wingdings" panose="05000000000000000000" pitchFamily="2" charset="2"/>
              <a:buChar char="l"/>
            </a:pPr>
            <a:r>
              <a:rPr kumimoji="1" lang="ja-JP" altLang="en-US" dirty="0">
                <a:solidFill>
                  <a:schemeClr val="tx1"/>
                </a:solidFill>
              </a:rPr>
              <a:t>「</a:t>
            </a:r>
            <a:r>
              <a:rPr kumimoji="1" lang="en-US" altLang="ja-JP" dirty="0">
                <a:solidFill>
                  <a:schemeClr val="tx1"/>
                </a:solidFill>
              </a:rPr>
              <a:t>cat /proc/</a:t>
            </a:r>
            <a:r>
              <a:rPr kumimoji="1" lang="en-US" altLang="ja-JP" dirty="0" err="1">
                <a:solidFill>
                  <a:schemeClr val="tx1"/>
                </a:solidFill>
              </a:rPr>
              <a:t>idl</a:t>
            </a:r>
            <a:r>
              <a:rPr kumimoji="1" lang="ja-JP" altLang="en-US" dirty="0">
                <a:solidFill>
                  <a:schemeClr val="tx1"/>
                </a:solidFill>
              </a:rPr>
              <a:t>」の実行時、「</a:t>
            </a:r>
            <a:r>
              <a:rPr kumimoji="1" lang="en-US" altLang="ja-JP" dirty="0">
                <a:solidFill>
                  <a:schemeClr val="tx1"/>
                </a:solidFill>
              </a:rPr>
              <a:t>Killed</a:t>
            </a:r>
            <a:r>
              <a:rPr kumimoji="1" lang="ja-JP" altLang="en-US" dirty="0">
                <a:solidFill>
                  <a:schemeClr val="tx1"/>
                </a:solidFill>
              </a:rPr>
              <a:t>」が返ってくる。</a:t>
            </a:r>
            <a:endParaRPr kumimoji="1" lang="en-US" altLang="ja-JP" dirty="0">
              <a:solidFill>
                <a:schemeClr val="tx1"/>
              </a:solidFill>
            </a:endParaRPr>
          </a:p>
          <a:p>
            <a:pPr marL="285750" indent="-285750">
              <a:buClrTx/>
              <a:buFont typeface="Wingdings" panose="05000000000000000000" pitchFamily="2" charset="2"/>
              <a:buChar char="Ø"/>
            </a:pPr>
            <a:r>
              <a:rPr kumimoji="1" lang="en-US" altLang="ja-JP" dirty="0">
                <a:solidFill>
                  <a:schemeClr val="tx1"/>
                </a:solidFill>
              </a:rPr>
              <a:t>HMS</a:t>
            </a:r>
            <a:r>
              <a:rPr kumimoji="1" lang="ja-JP" altLang="en-US" dirty="0">
                <a:solidFill>
                  <a:schemeClr val="tx1"/>
                </a:solidFill>
              </a:rPr>
              <a:t>社の</a:t>
            </a:r>
            <a:r>
              <a:rPr kumimoji="1" lang="en-US" altLang="ja-JP" dirty="0">
                <a:solidFill>
                  <a:schemeClr val="tx1"/>
                </a:solidFill>
              </a:rPr>
              <a:t>SE</a:t>
            </a:r>
            <a:r>
              <a:rPr kumimoji="1" lang="ja-JP" altLang="en-US" dirty="0">
                <a:solidFill>
                  <a:schemeClr val="tx1"/>
                </a:solidFill>
              </a:rPr>
              <a:t>によれば以下の要因で発生するとのこと</a:t>
            </a:r>
            <a:endParaRPr kumimoji="1" lang="en-US" altLang="ja-JP" dirty="0">
              <a:solidFill>
                <a:schemeClr val="tx1"/>
              </a:solidFill>
            </a:endParaRPr>
          </a:p>
          <a:p>
            <a:pPr marL="742950" lvl="1" indent="-285750">
              <a:buFont typeface="Wingdings" panose="05000000000000000000" pitchFamily="2" charset="2"/>
              <a:buChar char="Ø"/>
            </a:pPr>
            <a:r>
              <a:rPr kumimoji="1" lang="en-US" altLang="ja-JP" sz="1800" dirty="0" err="1">
                <a:solidFill>
                  <a:schemeClr val="tx1"/>
                </a:solidFill>
              </a:rPr>
              <a:t>ixxat</a:t>
            </a:r>
            <a:r>
              <a:rPr kumimoji="1" lang="en-US" altLang="ja-JP" sz="1800" dirty="0">
                <a:solidFill>
                  <a:schemeClr val="tx1"/>
                </a:solidFill>
              </a:rPr>
              <a:t> </a:t>
            </a:r>
            <a:r>
              <a:rPr kumimoji="1" lang="en-US" altLang="ja-JP" sz="1800" dirty="0" err="1">
                <a:solidFill>
                  <a:schemeClr val="tx1"/>
                </a:solidFill>
              </a:rPr>
              <a:t>INpact</a:t>
            </a:r>
            <a:r>
              <a:rPr kumimoji="1" lang="ja-JP" altLang="en-US" sz="1800" dirty="0">
                <a:solidFill>
                  <a:schemeClr val="tx1"/>
                </a:solidFill>
              </a:rPr>
              <a:t>モジュールが認識されていない。または</a:t>
            </a:r>
            <a:br>
              <a:rPr kumimoji="1" lang="en-US" altLang="ja-JP" sz="1800" dirty="0">
                <a:solidFill>
                  <a:schemeClr val="tx1"/>
                </a:solidFill>
              </a:rPr>
            </a:br>
            <a:r>
              <a:rPr kumimoji="1" lang="ja-JP" altLang="en-US" sz="1800" dirty="0">
                <a:solidFill>
                  <a:schemeClr val="tx1"/>
                </a:solidFill>
              </a:rPr>
              <a:t>物理的に挿されていない。</a:t>
            </a:r>
            <a:endParaRPr kumimoji="1" lang="en-US" altLang="ja-JP" sz="1800" dirty="0">
              <a:solidFill>
                <a:schemeClr val="tx1"/>
              </a:solidFill>
            </a:endParaRPr>
          </a:p>
          <a:p>
            <a:pPr marL="742950" lvl="1" indent="-285750">
              <a:buFont typeface="Wingdings" panose="05000000000000000000" pitchFamily="2" charset="2"/>
              <a:buChar char="Ø"/>
            </a:pPr>
            <a:r>
              <a:rPr kumimoji="1" lang="ja-JP" altLang="en-US" sz="1800" dirty="0">
                <a:solidFill>
                  <a:schemeClr val="tx1"/>
                </a:solidFill>
              </a:rPr>
              <a:t>カーネルがアンインストールされた</a:t>
            </a:r>
            <a:endParaRPr kumimoji="1" lang="en-US" altLang="ja-JP" sz="1800" dirty="0">
              <a:solidFill>
                <a:schemeClr val="tx1"/>
              </a:solidFill>
            </a:endParaRPr>
          </a:p>
          <a:p>
            <a:pPr marL="285750" indent="-285750">
              <a:buClrTx/>
              <a:buFont typeface="Wingdings" panose="05000000000000000000" pitchFamily="2" charset="2"/>
              <a:buChar char="Ø"/>
            </a:pPr>
            <a:r>
              <a:rPr kumimoji="1" lang="ja-JP" altLang="en-US" dirty="0">
                <a:solidFill>
                  <a:schemeClr val="tx1"/>
                </a:solidFill>
              </a:rPr>
              <a:t>「</a:t>
            </a:r>
            <a:r>
              <a:rPr kumimoji="1" lang="en-US" altLang="ja-JP" dirty="0">
                <a:solidFill>
                  <a:schemeClr val="tx1"/>
                </a:solidFill>
              </a:rPr>
              <a:t>./</a:t>
            </a:r>
            <a:r>
              <a:rPr kumimoji="1" lang="en-US" altLang="ja-JP" dirty="0" err="1">
                <a:solidFill>
                  <a:schemeClr val="tx1"/>
                </a:solidFill>
              </a:rPr>
              <a:t>LinuxIDLApp</a:t>
            </a:r>
            <a:r>
              <a:rPr kumimoji="1" lang="ja-JP" altLang="en-US" dirty="0">
                <a:solidFill>
                  <a:schemeClr val="tx1"/>
                </a:solidFill>
              </a:rPr>
              <a:t>」が起動するのであれば、デバイスの起動はできているので、いったん無視していても構わない。</a:t>
            </a:r>
            <a:endParaRPr kumimoji="1" lang="en-US" altLang="ja-JP" dirty="0">
              <a:solidFill>
                <a:schemeClr val="tx1"/>
              </a:solidFill>
            </a:endParaRPr>
          </a:p>
        </p:txBody>
      </p:sp>
      <p:sp>
        <p:nvSpPr>
          <p:cNvPr id="5" name="テキスト プレースホルダー 3">
            <a:extLst>
              <a:ext uri="{FF2B5EF4-FFF2-40B4-BE49-F238E27FC236}">
                <a16:creationId xmlns:a16="http://schemas.microsoft.com/office/drawing/2014/main" id="{99D3FE61-200F-44C5-BBE1-F934228265BE}"/>
              </a:ext>
            </a:extLst>
          </p:cNvPr>
          <p:cNvSpPr txBox="1">
            <a:spLocks/>
          </p:cNvSpPr>
          <p:nvPr/>
        </p:nvSpPr>
        <p:spPr>
          <a:xfrm>
            <a:off x="643465" y="1871650"/>
            <a:ext cx="3909284" cy="477940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kumimoji="1" lang="ja-JP" altLang="en-US" dirty="0"/>
              <a:t>「（付属ディスク内）</a:t>
            </a:r>
            <a:r>
              <a:rPr kumimoji="1" lang="en-US" altLang="ja-JP" dirty="0"/>
              <a:t>/products/</a:t>
            </a:r>
            <a:r>
              <a:rPr kumimoji="1" lang="en-US" altLang="ja-JP" dirty="0" err="1"/>
              <a:t>inpact</a:t>
            </a:r>
            <a:r>
              <a:rPr kumimoji="1" lang="en-US" altLang="ja-JP" dirty="0"/>
              <a:t>/driver/Linux/</a:t>
            </a:r>
            <a:r>
              <a:rPr kumimoji="1" lang="ja-JP" altLang="en-US" dirty="0"/>
              <a:t>」に</a:t>
            </a:r>
            <a:br>
              <a:rPr kumimoji="1" lang="en-US" altLang="ja-JP" dirty="0"/>
            </a:br>
            <a:r>
              <a:rPr kumimoji="1" lang="ja-JP" altLang="en-US" dirty="0"/>
              <a:t>ある３つファイルのうち、使用</a:t>
            </a:r>
            <a:r>
              <a:rPr kumimoji="1" lang="en-US" altLang="ja-JP" dirty="0"/>
              <a:t>PC</a:t>
            </a:r>
            <a:r>
              <a:rPr kumimoji="1" lang="ja-JP" altLang="en-US" dirty="0"/>
              <a:t>の環境に合ったものを解凍する。</a:t>
            </a:r>
            <a:endParaRPr kumimoji="1" lang="en-US" altLang="ja-JP" dirty="0"/>
          </a:p>
          <a:p>
            <a:r>
              <a:rPr kumimoji="1" lang="ja-JP" altLang="en-US" dirty="0"/>
              <a:t>解凍したファイルをローカルにコピーしてくる。</a:t>
            </a:r>
            <a:br>
              <a:rPr kumimoji="1" lang="en-US" altLang="ja-JP" dirty="0"/>
            </a:br>
            <a:r>
              <a:rPr kumimoji="1" lang="ja-JP" altLang="en-US" dirty="0"/>
              <a:t>（インストールした後のフォルダ移動とかで文句言われたくないから）</a:t>
            </a:r>
            <a:endParaRPr kumimoji="1" lang="en-US" altLang="ja-JP" dirty="0"/>
          </a:p>
          <a:p>
            <a:r>
              <a:rPr kumimoji="1" lang="ja-JP" altLang="en-US" dirty="0"/>
              <a:t>解凍されたファイルのすぐ下にある「</a:t>
            </a:r>
            <a:r>
              <a:rPr kumimoji="1" lang="en-US" altLang="ja-JP" dirty="0"/>
              <a:t>ReadMe_Linux.txt</a:t>
            </a:r>
            <a:r>
              <a:rPr kumimoji="1" lang="ja-JP" altLang="en-US" dirty="0"/>
              <a:t>」にある</a:t>
            </a:r>
            <a:br>
              <a:rPr kumimoji="1" lang="en-US" altLang="ja-JP" dirty="0"/>
            </a:br>
            <a:r>
              <a:rPr kumimoji="1" lang="ja-JP" altLang="en-US" dirty="0"/>
              <a:t>「</a:t>
            </a:r>
            <a:r>
              <a:rPr kumimoji="1" lang="en-US" altLang="ja-JP" dirty="0"/>
              <a:t>Compiling the Kernel Module</a:t>
            </a:r>
            <a:r>
              <a:rPr kumimoji="1" lang="ja-JP" altLang="en-US" dirty="0"/>
              <a:t>」の項に従ってモジュールをインストールする。</a:t>
            </a:r>
            <a:endParaRPr kumimoji="1" lang="en-US" altLang="ja-JP" dirty="0"/>
          </a:p>
          <a:p>
            <a:r>
              <a:rPr kumimoji="1" lang="ja-JP" altLang="en-US" dirty="0"/>
              <a:t>「</a:t>
            </a:r>
            <a:r>
              <a:rPr kumimoji="1" lang="en-US" altLang="ja-JP" dirty="0"/>
              <a:t>Using IDL Application</a:t>
            </a:r>
            <a:r>
              <a:rPr kumimoji="1" lang="ja-JP" altLang="en-US" dirty="0"/>
              <a:t>」にある「</a:t>
            </a:r>
            <a:r>
              <a:rPr kumimoji="1" lang="en-US" altLang="ja-JP" dirty="0"/>
              <a:t>./</a:t>
            </a:r>
            <a:r>
              <a:rPr kumimoji="1" lang="en-US" altLang="ja-JP" dirty="0" err="1"/>
              <a:t>LinuxIdlApp</a:t>
            </a:r>
            <a:r>
              <a:rPr kumimoji="1" lang="ja-JP" altLang="en-US" dirty="0"/>
              <a:t>」を起動し、「</a:t>
            </a:r>
            <a:r>
              <a:rPr kumimoji="1" lang="en-US" altLang="ja-JP" dirty="0" err="1"/>
              <a:t>hogehoge</a:t>
            </a:r>
            <a:r>
              <a:rPr kumimoji="1" lang="en-US" altLang="ja-JP" dirty="0"/>
              <a:t> WAIT_PROCESS</a:t>
            </a:r>
            <a:r>
              <a:rPr kumimoji="1" lang="ja-JP" altLang="en-US" dirty="0"/>
              <a:t>」と表示されれば</a:t>
            </a:r>
            <a:r>
              <a:rPr kumimoji="1" lang="en-US" altLang="ja-JP" dirty="0"/>
              <a:t>OK</a:t>
            </a:r>
          </a:p>
        </p:txBody>
      </p:sp>
    </p:spTree>
    <p:extLst>
      <p:ext uri="{BB962C8B-B14F-4D97-AF65-F5344CB8AC3E}">
        <p14:creationId xmlns:p14="http://schemas.microsoft.com/office/powerpoint/2010/main" val="72297446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3E3823"/>
      </a:dk2>
      <a:lt2>
        <a:srgbClr val="E8E6E2"/>
      </a:lt2>
      <a:accent1>
        <a:srgbClr val="92A1C4"/>
      </a:accent1>
      <a:accent2>
        <a:srgbClr val="7FA9BA"/>
      </a:accent2>
      <a:accent3>
        <a:srgbClr val="82ACA6"/>
      </a:accent3>
      <a:accent4>
        <a:srgbClr val="77AE90"/>
      </a:accent4>
      <a:accent5>
        <a:srgbClr val="81AC82"/>
      </a:accent5>
      <a:accent6>
        <a:srgbClr val="8AAB75"/>
      </a:accent6>
      <a:hlink>
        <a:srgbClr val="928158"/>
      </a:hlink>
      <a:folHlink>
        <a:srgbClr val="82828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1825</TotalTime>
  <Words>1873</Words>
  <Application>Microsoft Office PowerPoint</Application>
  <PresentationFormat>ワイド画面</PresentationFormat>
  <Paragraphs>552</Paragraphs>
  <Slides>20</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20</vt:i4>
      </vt:variant>
    </vt:vector>
  </HeadingPairs>
  <TitlesOfParts>
    <vt:vector size="26" baseType="lpstr">
      <vt:lpstr>ＭＳ Ｐゴシック</vt:lpstr>
      <vt:lpstr>Arial</vt:lpstr>
      <vt:lpstr>Calibri</vt:lpstr>
      <vt:lpstr>Calibri Light</vt:lpstr>
      <vt:lpstr>Wingdings</vt:lpstr>
      <vt:lpstr>RetrospectVTI</vt:lpstr>
      <vt:lpstr>ixxat INpact Ethernet/IP Slave Pcle Setup Guide on Ubuntu</vt:lpstr>
      <vt:lpstr>Overview</vt:lpstr>
      <vt:lpstr>Requirements </vt:lpstr>
      <vt:lpstr>Ethernet/IP通信 </vt:lpstr>
      <vt:lpstr>Ethernet/IP通信 </vt:lpstr>
      <vt:lpstr>Ethernet/IP通信 </vt:lpstr>
      <vt:lpstr>INpact Setup Guide</vt:lpstr>
      <vt:lpstr>Step1.1  ubuntuにInpact Slave PCleのKernelModuleをインストール</vt:lpstr>
      <vt:lpstr>Step1.1  ubuntuにInpact Slave PCleのKernelModuleをインストール</vt:lpstr>
      <vt:lpstr>Step1.2  IdlAppのソースコードをEDSファイル（Ethernet/IP通信の設定ファイル）に合わせて編集する</vt:lpstr>
      <vt:lpstr>Step1.2  IdlAppのソースコードをEDSファイル（Ethernet/IP通信の設定ファイル）に合わせて編集する</vt:lpstr>
      <vt:lpstr>Step1.2  IdlAppのソースコードをEDSファイル（Ethernet/IP通信の設定ファイル）に合わせて編集する</vt:lpstr>
      <vt:lpstr>Step1.2  IdlAppのソースコードをEDSファイル（Ethernet/IP通信の設定ファイル）に合わせて編集する</vt:lpstr>
      <vt:lpstr>Step1.2  IdlAppのソースコードをEDSファイル（Ethernet/IP通信の設定ファイル）に合わせて編集する</vt:lpstr>
      <vt:lpstr>Step1.2  IdlAppのソースコードをEDSファイル（Ethernet/IP通信の設定ファイル）に合わせて編集する</vt:lpstr>
      <vt:lpstr>Step1.2  IdlAppのソースコードをEDSファイル（Ethernet/IP通信の設定ファイル）に合わせて編集する</vt:lpstr>
      <vt:lpstr>Step2.1  windowsにIpconfig.exeをインストール</vt:lpstr>
      <vt:lpstr>Step2.2  INpact Slave PCleに固定IPをセットする</vt:lpstr>
      <vt:lpstr>Step3.1  PLCとPCの接続確認 </vt:lpstr>
      <vt:lpstr>Step3.1  PLCとPCの接続確認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ixxat INpact Ethernet/IP slave PCle Setup Guide</dc:title>
  <dc:creator>桑野 僚大</dc:creator>
  <cp:lastModifiedBy>桑野 僚大</cp:lastModifiedBy>
  <cp:revision>143</cp:revision>
  <dcterms:created xsi:type="dcterms:W3CDTF">2019-09-05T00:06:34Z</dcterms:created>
  <dcterms:modified xsi:type="dcterms:W3CDTF">2019-11-02T17:39:11Z</dcterms:modified>
</cp:coreProperties>
</file>